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37b5eb8b37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37b5eb8b37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37b5eb8b3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37b5eb8b3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5bc94c4fe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5bc94c4fe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5ac19835c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5ac19835c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first tried running our algr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5b92e75db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5b92e75db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selection of model we considered the following classification metrics: </a:t>
            </a:r>
            <a:endParaRPr/>
          </a:p>
          <a:p>
            <a:pPr indent="0" lvl="0" marL="0" rtl="0" algn="l">
              <a:spcBef>
                <a:spcPts val="0"/>
              </a:spcBef>
              <a:spcAft>
                <a:spcPts val="0"/>
              </a:spcAft>
              <a:buClr>
                <a:schemeClr val="dk1"/>
              </a:buClr>
              <a:buSzPts val="1100"/>
              <a:buFont typeface="Arial"/>
              <a:buNone/>
            </a:pPr>
            <a:r>
              <a:rPr lang="en"/>
              <a:t>• Accuracy: Accuracy is the most straightforward metric and measures the overall correctness of the predictions by calculating the ratio of correctly classified instances to the total number of instances.</a:t>
            </a:r>
            <a:endParaRPr/>
          </a:p>
          <a:p>
            <a:pPr indent="0" lvl="0" marL="0" rtl="0" algn="l">
              <a:spcBef>
                <a:spcPts val="0"/>
              </a:spcBef>
              <a:spcAft>
                <a:spcPts val="0"/>
              </a:spcAft>
              <a:buNone/>
            </a:pPr>
            <a:r>
              <a:rPr lang="en"/>
              <a:t>• Precision: Precision calculates the ratio of true positives (correctly predicted positive instances) to the sum of true positives and false positives (incorrectly predicted positive instances). It indicates how many of the predicted positive instances are actually relevant. </a:t>
            </a:r>
            <a:endParaRPr/>
          </a:p>
          <a:p>
            <a:pPr indent="0" lvl="0" marL="0" rtl="0" algn="l">
              <a:spcBef>
                <a:spcPts val="0"/>
              </a:spcBef>
              <a:spcAft>
                <a:spcPts val="0"/>
              </a:spcAft>
              <a:buNone/>
            </a:pPr>
            <a:r>
              <a:rPr lang="en"/>
              <a:t>• Recall (Sensitivity or True Positive Rate): Recall calculates the ratio of true positives to the sum of true positives and false negatives (missed positive instances). It indicates the proportion of actual positive instances that are correctly identified. </a:t>
            </a:r>
            <a:endParaRPr/>
          </a:p>
          <a:p>
            <a:pPr indent="0" lvl="0" marL="0" rtl="0" algn="l">
              <a:spcBef>
                <a:spcPts val="0"/>
              </a:spcBef>
              <a:spcAft>
                <a:spcPts val="0"/>
              </a:spcAft>
              <a:buClr>
                <a:schemeClr val="dk1"/>
              </a:buClr>
              <a:buSzPts val="1100"/>
              <a:buFont typeface="Arial"/>
              <a:buNone/>
            </a:pPr>
            <a:r>
              <a:rPr lang="en"/>
              <a:t>• F1 Score: The F1 score is the harmonic mean of precision and recall. It provides a single metric that balances both precision and recall.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Among the 4 we decided to evaluate all the models based on the F1-score. For our dataset, accuracy alone will be inadequate due to the imbalanced nature of the data. The data typically has a larger number of light curves without any transit signal compared to those with true transits. Instead we consider the recall and precision values, because in our case,</a:t>
            </a:r>
            <a:endParaRPr/>
          </a:p>
          <a:p>
            <a:pPr indent="0" lvl="0" marL="0" rtl="0" algn="l">
              <a:spcBef>
                <a:spcPts val="0"/>
              </a:spcBef>
              <a:spcAft>
                <a:spcPts val="0"/>
              </a:spcAft>
              <a:buNone/>
            </a:pPr>
            <a:r>
              <a:rPr lang="en"/>
              <a:t>it is preferable to accept a higher number of false positives (incorrectly identified planet candidates) rather than missing potential planet signals. So we selected F1-score as the metric for model </a:t>
            </a:r>
            <a:r>
              <a:rPr lang="en"/>
              <a:t>selection</a:t>
            </a:r>
            <a:r>
              <a:rPr lang="en"/>
              <a:t> which combines both precision and recall into a single metric. The </a:t>
            </a:r>
            <a:r>
              <a:rPr lang="en"/>
              <a:t>hyperparameter</a:t>
            </a:r>
            <a:r>
              <a:rPr lang="en"/>
              <a:t> tuning evaluation is done based on accuracy on the validation data and model selection is based on the F1-score on the test data.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5b71b31a9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5b71b31a9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5b71b31a9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5b71b31a9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5b71b31a9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5b71b31a9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go to test data loses the nice bias to </a:t>
            </a:r>
            <a:r>
              <a:rPr lang="en"/>
              <a:t>positive</a:t>
            </a:r>
            <a:r>
              <a:rPr lang="en"/>
              <a:t> </a:t>
            </a:r>
            <a:r>
              <a:rPr lang="en"/>
              <a:t>observations</a:t>
            </a:r>
            <a:r>
              <a:rPr lang="en"/>
              <a:t> that it had on the validation data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5b71b31a9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5b71b31a9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Engineered = phase-folded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5b71b31a9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5b71b31a9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Better about keeping</a:t>
            </a:r>
            <a:r>
              <a:rPr lang="en"/>
              <a:t> the nice bias to positive observations that it had on the validation data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5ac19835c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5ac19835c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5b71b31a9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5b71b31a9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5b71b31a9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5b71b31a9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5b71b31a9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5b71b31a9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Overfitting, as shown by much better training performance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5b71b31a9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5b71b31a9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5b71b31a9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5b71b31a9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5b71b31a9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5b71b31a9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5b71b31a9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5b71b31a9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Reallt </a:t>
            </a:r>
            <a:r>
              <a:rPr lang="en"/>
              <a:t>sensitive</a:t>
            </a:r>
            <a:r>
              <a:rPr lang="en"/>
              <a:t> to exact weight values!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5b71b31a94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5b71b31a94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Still really bad results!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5b71b31a94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5b71b31a94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5b71b31a94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5b71b31a94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5ac19835c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5ac19835c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5ac19835c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5ac19835c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motivation behind trying out the Support Vector Machine(SVM) model was the </a:t>
            </a:r>
            <a:r>
              <a:rPr lang="en"/>
              <a:t>advantage</a:t>
            </a:r>
            <a:r>
              <a:rPr lang="en"/>
              <a:t> SVM provides in efficiently managing high-dimensional data and in identifying non-linear relationships among the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main objective of the SVM algorithm is to find the optimal hyperplane in an N-dimensional space that can separate the data points in different classes of the feature space. The model </a:t>
            </a:r>
            <a:r>
              <a:rPr lang="en">
                <a:solidFill>
                  <a:schemeClr val="dk1"/>
                </a:solidFill>
              </a:rPr>
              <a:t>tries to keep</a:t>
            </a:r>
            <a:r>
              <a:rPr lang="en"/>
              <a:t> the margin between the </a:t>
            </a:r>
            <a:r>
              <a:rPr lang="en">
                <a:solidFill>
                  <a:schemeClr val="dk1"/>
                </a:solidFill>
              </a:rPr>
              <a:t>hyperplane and its</a:t>
            </a:r>
            <a:r>
              <a:rPr lang="en"/>
              <a:t> closest points of different classes as maximum as possible. The points that are closest to this hyperplane are called the support vectors. </a:t>
            </a:r>
            <a:r>
              <a:rPr lang="en">
                <a:solidFill>
                  <a:schemeClr val="dk1"/>
                </a:solidFill>
              </a:rPr>
              <a:t>In Case of non-linear kernel, the input data is implicitly transformed into higher dimensional feature space by the kernel function.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The final prediction is based on the decision function that is calculated using the weights(hyperplane equation) learned during training and a bias term. If the sign of the decision function value is positive then predict the positive label otherwise the negative label. </a:t>
            </a:r>
            <a:r>
              <a:rPr lang="en"/>
              <a:t>Since</a:t>
            </a:r>
            <a:r>
              <a:rPr lang="en"/>
              <a:t> prediction of the label is solely based on these support vectors and hence this model is very memory efficient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diagram below shows an example of of the hyperplane that SVM creates. It would find a plane that would have the </a:t>
            </a:r>
            <a:r>
              <a:rPr lang="en"/>
              <a:t>largest possible margin to it’s support vectors. As can be seen in the diagram the solid line is the optimal plane whereas the light line is an suboptimal plane because the margin to it’s support vector is small.</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5b71b31a94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5b71b31a94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best result for the SVM model was achieved on the raw data and not the phase-fold feature engineered data. We tuned the model based on three hyperparameter values - C (the regularization coefficient), gamma - The kernel coefficient and kernel type as either of radial basis function(rbf), sigmoid and polynomial. The dataset was split into a train/test ratio of 80/20 and k-fold cross validation with k=10 was performed on the training data. The graph below shows the train and validation accuracy achieved for each of the 50 permutations amongst the hyperparameters. The best validation accuracy of 76% was achieved with the hyperparameter values of C=1000, gamma=1 and kernel as radial basis function.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5b71b31a9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5b71b31a9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Based on the hyperparameters identified in the training step, an test accuracy of 64% was achieved with an f1-score of 0.72. The confusion matrix along with the other performance metrics for both training/validation and test are shown below. Although the recall score was at on the higher side at 93%, the model was not selected as the best model because of the low precision score. The high recall score was because most of the predictions were made for the positive label only and the precision score was much poorer in comparison to the other models.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5b71b31a94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5b71b31a94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best result for the SVM model was </a:t>
            </a:r>
            <a:r>
              <a:rPr lang="en"/>
              <a:t>achieved</a:t>
            </a:r>
            <a:r>
              <a:rPr lang="en"/>
              <a:t> on the feature engineered phase-folded data. We tune the model based on three hyperparameter values - C (the regularization coefficient), gamma - The kernel coefficient and kernel type as either of radial basis function(rbf), sigmoid and polynomial. The dataset was split into a train/test ratio of 80/20 and k-fold cross validation was </a:t>
            </a:r>
            <a:r>
              <a:rPr lang="en"/>
              <a:t>performed</a:t>
            </a:r>
            <a:r>
              <a:rPr lang="en"/>
              <a:t> on the train data. The graph below shows the train and validation accuracy </a:t>
            </a:r>
            <a:r>
              <a:rPr lang="en"/>
              <a:t>achieved</a:t>
            </a:r>
            <a:r>
              <a:rPr lang="en"/>
              <a:t> for each of the 50 permutations </a:t>
            </a:r>
            <a:r>
              <a:rPr lang="en"/>
              <a:t>amongst</a:t>
            </a:r>
            <a:r>
              <a:rPr lang="en"/>
              <a:t> the </a:t>
            </a:r>
            <a:r>
              <a:rPr lang="en"/>
              <a:t>hyperparameters</a:t>
            </a:r>
            <a:r>
              <a:rPr lang="en"/>
              <a:t>. The best validation accuracy of 62% was </a:t>
            </a:r>
            <a:r>
              <a:rPr lang="en"/>
              <a:t>achieved</a:t>
            </a:r>
            <a:r>
              <a:rPr lang="en"/>
              <a:t> with the hyperparameter values of C=1000, gamma=1 and kernel as </a:t>
            </a:r>
            <a:r>
              <a:rPr lang="en">
                <a:solidFill>
                  <a:schemeClr val="dk1"/>
                </a:solidFill>
              </a:rPr>
              <a:t>radial basis function.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5b71b31a9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5b71b31a9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hyperparameters identified in the training step, an test accuracy of 57.5% was </a:t>
            </a:r>
            <a:r>
              <a:rPr lang="en"/>
              <a:t>achieved</a:t>
            </a:r>
            <a:r>
              <a:rPr lang="en"/>
              <a:t> with an f1-score of 0.7. The confusion matrix along with the other </a:t>
            </a:r>
            <a:r>
              <a:rPr lang="en"/>
              <a:t>performance</a:t>
            </a:r>
            <a:r>
              <a:rPr lang="en"/>
              <a:t> metrics for both training/</a:t>
            </a:r>
            <a:r>
              <a:rPr lang="en">
                <a:solidFill>
                  <a:schemeClr val="dk1"/>
                </a:solidFill>
              </a:rPr>
              <a:t>validation</a:t>
            </a:r>
            <a:r>
              <a:rPr lang="en"/>
              <a:t> and test are shown below. Although the recall score was close to 100%, the model was not selected as the best model because of the low precision score. The high recall score was because most of the predictions were made for the positive label only and the precision </a:t>
            </a:r>
            <a:r>
              <a:rPr lang="en"/>
              <a:t>score</a:t>
            </a:r>
            <a:r>
              <a:rPr lang="en"/>
              <a:t> was much poorer in </a:t>
            </a:r>
            <a:r>
              <a:rPr lang="en"/>
              <a:t>comparison</a:t>
            </a:r>
            <a:r>
              <a:rPr lang="en"/>
              <a:t> to the </a:t>
            </a:r>
            <a:r>
              <a:rPr lang="en"/>
              <a:t>other</a:t>
            </a:r>
            <a:r>
              <a:rPr lang="en"/>
              <a:t> models.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5b92e75db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5b92e75db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AdaBoost applies the Boosting ensemble technique. It attempts to build a strong classifier from a number of weak classifiers. It is a collection of Decision Tree (DT) classifiers, improving on each iteration through weighted voting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Initially, all weights are set to a default constant (usually 1/number of samples), leading to the first step where a weak learner is trained on the original data. In each subsequent iteration, the sample weights are adjusted. At each step, the samples that were incorrectly predicted by the boosted model in the previous iteration have their weights increased, while the weights are decreased for those samples that were predicted correctly. These steps are </a:t>
            </a:r>
            <a:r>
              <a:rPr lang="en"/>
              <a:t>repeated</a:t>
            </a:r>
            <a:r>
              <a:rPr lang="en"/>
              <a:t> for n </a:t>
            </a:r>
            <a:r>
              <a:rPr lang="en"/>
              <a:t>estimators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The predictions from these learners are then combined using a weighted majority vote (or sum) to arrive at the final prediction.</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diagram below shows 3 iterations of the algorithm. In the first iteration a simple model is trained and the data points which are incorrectly predicted have there weights increased and the correctly predicted ones weights </a:t>
            </a:r>
            <a:r>
              <a:rPr lang="en"/>
              <a:t>decreased. With this new increased weight the next model would be more sensitive to the errors made in the </a:t>
            </a:r>
            <a:r>
              <a:rPr lang="en">
                <a:solidFill>
                  <a:schemeClr val="dk1"/>
                </a:solidFill>
              </a:rPr>
              <a:t>previous iteration</a:t>
            </a:r>
            <a:r>
              <a:rPr lang="en"/>
              <a:t>. The same process is repeated one more time and finally a combined prediction is made.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5b92e75db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5b92e75db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5b92e75db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5b92e75db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5b92e75db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5b92e75db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best result for the AdaBoost model was achieved on the phase-fold feature engineered data. We tuned the model based on 2 hyperparameter values - max_depth, min_samples_leaf of the base estimator along with learning_rate and n_estimators. The best validation accuracy of 75% was achieved with the hyperparameter values of as shown in the slide.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best result for the AdaBoost model was achieved on the phase-fold feature engineered data. We tuned the model based on 2 hyperparameter values - max_depth, min_samples_leaf of the base estimator along with learning_rate and n_estimators. The max depth and min samples leaf are to ensure that the model is not overfitted and these parameters help prune the tree. n_estimators is the maximum number of estimators at which boosting is terminated and the learning rate indicates the weight applied to each classifier at each boosting iteration. The dataset was split into a train/test ratio of 80/20 and k-fold cross validation with k=10 was performed on the training data. The graph below shows the train and validation accuracy achieved for each of the 16 permutations amongst the hyperparameters. The best validation accuracy of 75% was achieved with the hyperparameter values of max_depth=20, min_samples_leaf=7, learning_rate=0.01, n_estimators=60.</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5b92e75db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5b92e75db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Based on the hyperparameters identified in the training step, an test accuracy of 75.5% and a F1-score of 73.5%.</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confusion matrix along with the other performance metrics for both training/validation and test are shown below. The model provided a good trade-off between precision and recall with a f1-score of 0.74 on the test data.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5ac19835c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5ac19835c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5b92e75db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5b92e75db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Gradient Boost applies the same Boosting principles as that of AdaBoost. It builds a collection of Decision Tree (DT) classifiers, improving on each iteration by correcting the errors of its predecessors.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Algorithm works in the following steps:</a:t>
            </a:r>
            <a:endParaRPr>
              <a:solidFill>
                <a:schemeClr val="dk1"/>
              </a:solidFill>
            </a:endParaRPr>
          </a:p>
          <a:p>
            <a:pPr indent="0" lvl="0" marL="0" rtl="0" algn="l">
              <a:spcBef>
                <a:spcPts val="0"/>
              </a:spcBef>
              <a:spcAft>
                <a:spcPts val="0"/>
              </a:spcAft>
              <a:buNone/>
            </a:pPr>
            <a:r>
              <a:rPr lang="en">
                <a:solidFill>
                  <a:schemeClr val="dk1"/>
                </a:solidFill>
              </a:rPr>
              <a:t>1. Initialization: The process begins by creating a simple model, usually a decision tree as the first weak learner. </a:t>
            </a:r>
            <a:endParaRPr>
              <a:solidFill>
                <a:schemeClr val="dk1"/>
              </a:solidFill>
            </a:endParaRPr>
          </a:p>
          <a:p>
            <a:pPr indent="0" lvl="0" marL="0" rtl="0" algn="l">
              <a:spcBef>
                <a:spcPts val="0"/>
              </a:spcBef>
              <a:spcAft>
                <a:spcPts val="0"/>
              </a:spcAft>
              <a:buNone/>
            </a:pPr>
            <a:r>
              <a:rPr lang="en">
                <a:solidFill>
                  <a:schemeClr val="dk1"/>
                </a:solidFill>
              </a:rPr>
              <a:t>2. Residual Calculation: The next step involves calculating the residuals, which are the differences between the actual target values and the predictions made by the first weak learner. </a:t>
            </a:r>
            <a:endParaRPr>
              <a:solidFill>
                <a:schemeClr val="dk1"/>
              </a:solidFill>
            </a:endParaRPr>
          </a:p>
          <a:p>
            <a:pPr indent="0" lvl="0" marL="0" rtl="0" algn="l">
              <a:spcBef>
                <a:spcPts val="0"/>
              </a:spcBef>
              <a:spcAft>
                <a:spcPts val="0"/>
              </a:spcAft>
              <a:buNone/>
            </a:pPr>
            <a:r>
              <a:rPr lang="en">
                <a:solidFill>
                  <a:schemeClr val="dk1"/>
                </a:solidFill>
              </a:rPr>
              <a:t>3. Building Weak Learners Iteratively: In each iteration, a new weak learner (decision tree) is built to predict the residuals from the previous step, not the original target values. The new weak learner is trained to minimize the residual error, thus correcting the mistakes of the previous model. </a:t>
            </a:r>
            <a:endParaRPr>
              <a:solidFill>
                <a:schemeClr val="dk1"/>
              </a:solidFill>
            </a:endParaRPr>
          </a:p>
          <a:p>
            <a:pPr indent="0" lvl="0" marL="0" rtl="0" algn="l">
              <a:spcBef>
                <a:spcPts val="0"/>
              </a:spcBef>
              <a:spcAft>
                <a:spcPts val="0"/>
              </a:spcAft>
              <a:buNone/>
            </a:pPr>
            <a:r>
              <a:rPr lang="en">
                <a:solidFill>
                  <a:schemeClr val="dk1"/>
                </a:solidFill>
              </a:rPr>
              <a:t>4. Updating the Ensemble: The predictions of the new weak learner are combined with the predictions from the previous models using a weighted sum or a weighted majority vote.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5.Iterative Process: The above steps are repeated for a predefined number of iterations or until a specified performance threshold is reached.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Final Prediction: The final prediction of the Gradient Boosting Classifier is the summation of predictions made by all weak learners, taking into account the learning rate and their individual weights.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Gradient Boost applies the same Boosting principles as that of AdaBoost. It builds a collection of Decision Tree (DT) </a:t>
            </a:r>
            <a:r>
              <a:rPr lang="en"/>
              <a:t>classifiers</a:t>
            </a:r>
            <a:r>
              <a:rPr lang="en"/>
              <a:t>, improving on each iteration by correcting the errors of its predecessors.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 Algorithm works in the following steps:</a:t>
            </a:r>
            <a:endParaRPr/>
          </a:p>
          <a:p>
            <a:pPr indent="0" lvl="0" marL="0" rtl="0" algn="l">
              <a:spcBef>
                <a:spcPts val="0"/>
              </a:spcBef>
              <a:spcAft>
                <a:spcPts val="0"/>
              </a:spcAft>
              <a:buClr>
                <a:schemeClr val="dk1"/>
              </a:buClr>
              <a:buSzPts val="1100"/>
              <a:buFont typeface="Arial"/>
              <a:buNone/>
            </a:pPr>
            <a:r>
              <a:rPr lang="en"/>
              <a:t>1. Initialization: The process begins by creating a simple model, usually a decision tree as the first weak learner. The initial model predicts the target</a:t>
            </a:r>
            <a:endParaRPr/>
          </a:p>
          <a:p>
            <a:pPr indent="0" lvl="0" marL="0" rtl="0" algn="l">
              <a:spcBef>
                <a:spcPts val="0"/>
              </a:spcBef>
              <a:spcAft>
                <a:spcPts val="0"/>
              </a:spcAft>
              <a:buClr>
                <a:schemeClr val="dk1"/>
              </a:buClr>
              <a:buSzPts val="1100"/>
              <a:buFont typeface="Arial"/>
              <a:buNone/>
            </a:pPr>
            <a:r>
              <a:rPr lang="en"/>
              <a:t>variable but is often inaccurate since it’s too simplistic.</a:t>
            </a:r>
            <a:endParaRPr/>
          </a:p>
          <a:p>
            <a:pPr indent="0" lvl="0" marL="0" rtl="0" algn="l">
              <a:spcBef>
                <a:spcPts val="0"/>
              </a:spcBef>
              <a:spcAft>
                <a:spcPts val="0"/>
              </a:spcAft>
              <a:buClr>
                <a:schemeClr val="dk1"/>
              </a:buClr>
              <a:buSzPts val="1100"/>
              <a:buFont typeface="Arial"/>
              <a:buNone/>
            </a:pPr>
            <a:r>
              <a:rPr lang="en"/>
              <a:t>2. Residual Calculation: The next step involves calculating the residuals, which are the differences between the actual target values and the predictions made by the first weak learner. These residuals represent the errors that the first model couldn’t capture.</a:t>
            </a:r>
            <a:endParaRPr/>
          </a:p>
          <a:p>
            <a:pPr indent="0" lvl="0" marL="0" rtl="0" algn="l">
              <a:spcBef>
                <a:spcPts val="0"/>
              </a:spcBef>
              <a:spcAft>
                <a:spcPts val="0"/>
              </a:spcAft>
              <a:buNone/>
            </a:pPr>
            <a:r>
              <a:rPr lang="en"/>
              <a:t>3. Building Weak Learners Iteratively: In each iteration, a new weak learner (decision tree) is built to predict the residuals from the previous step, not the original target values. The new weak learner is trained to minimize the residual error, thus correcting the mistakes of the previous model. The learning rate is applied to the predictions of each weak learner, controlling the contribution of each model to the final ensemble. </a:t>
            </a:r>
            <a:endParaRPr/>
          </a:p>
          <a:p>
            <a:pPr indent="0" lvl="0" marL="0" rtl="0" algn="l">
              <a:spcBef>
                <a:spcPts val="0"/>
              </a:spcBef>
              <a:spcAft>
                <a:spcPts val="0"/>
              </a:spcAft>
              <a:buClr>
                <a:schemeClr val="dk1"/>
              </a:buClr>
              <a:buSzPts val="1100"/>
              <a:buFont typeface="Arial"/>
              <a:buNone/>
            </a:pPr>
            <a:r>
              <a:rPr lang="en"/>
              <a:t>4. Updating the Ensemble: The predictions of the new weak learner are combined with the predictions from the previous models using a weighted sum or a weighted majority vote. The combined predictions represent an improved estimate of the target variable compared to the previous iterations.</a:t>
            </a:r>
            <a:endParaRPr/>
          </a:p>
          <a:p>
            <a:pPr indent="0" lvl="0" marL="0" rtl="0" algn="l">
              <a:spcBef>
                <a:spcPts val="0"/>
              </a:spcBef>
              <a:spcAft>
                <a:spcPts val="0"/>
              </a:spcAft>
              <a:buNone/>
            </a:pPr>
            <a:r>
              <a:rPr lang="en"/>
              <a:t>5.Iterative Process: The above steps are repeated for a </a:t>
            </a:r>
            <a:r>
              <a:rPr lang="en"/>
              <a:t>predefined </a:t>
            </a:r>
            <a:r>
              <a:rPr lang="en"/>
              <a:t>number of iterations or until a specified performance threshold is reached.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 Prediction: The final prediction of the Gradient Boosting Classifier is the summation of predictions made by all weak learners, taking into account the learning rate and their individual weights.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diagram below show how each iteration of the algorithm runs. We start with Tree1 that is trained using the feature matrix X and the labels y. The predictions labeled y1(hat) are used to determine the training set residual errors r1. Tree2 is then trained using the feature matrix X and the residual errors r1 of Tree1 as labels. The predicted results r1(hat) are then used to determine the residual r2. The process is repeated until all the n_estimator trees forming the ensemble are trained.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The main difference between AdaBoost and Gradient Boost is the optimization objective. AdaBoost aims to minimize the weighted error, where the weights are associated with data points. On the other hand, Gradient Boosting aims to minimize the residuals of the previous model, making each new weak learner correct the mistakes made by the ensemble built so far.</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5b92e75db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5b92e75db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5b92e75db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5b92e75db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5b92e75db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5b92e75db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best result for the Gradient Boost model was achieved on the phase-fold feature engineered data. We tuned the model based on 5 hyperparameter values - max_depth, min_samples_leaf, max_features, learning_rate and n_estimators. The graph below shows the train and validation accuracy achieved for each of the 216 permutations amongst the hyperparameters. The best validation accuracy of 78.3% was achieved with the hyperparameter values as show.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of max_depth=30, min_samples_leaf=5, max_features=sqrt learning_rate=0.15, n_estimators=150</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max depth, max_features and min samples leaf are to ensure that the model is not overfitted and these parameters help prune the tree. n_estimators is the maximum number of estimators at which boosting is terminated and the learning rate is the shrinkage factor of the output from each tree. The dataset was split into a train/test ratio of 80/20 and k-fold cross validation with k=10 was performed on the training data.</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5b92e75db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5b92e75db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Based </a:t>
            </a:r>
            <a:r>
              <a:rPr lang="en">
                <a:solidFill>
                  <a:schemeClr val="dk1"/>
                </a:solidFill>
              </a:rPr>
              <a:t>on the hyperparameters, we got a test accuracy of 77% with a F1 score of 77%.</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Based on the hyperparameters identified in the training step, an test accuracy of 77% was achieved. The confusion matrix along with the other performance metrics for both training/validation and test are shown below. The model provided a good trade-off between precision and recall with a f1-score of 0.77 on the test data.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5ac19835c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5ac19835c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5b7e3f5959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5b7e3f5959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5b7e3f5959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5b7e3f5959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5b7e3f5959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5b7e3f5959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5b7e3f5959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5b7e3f5959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5ac19835c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5ac19835c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5b7e3f5959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5b7e3f5959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5b7e3f5959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5b7e3f5959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5b71b31a9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5b71b31a9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5b7e3f5959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5b7e3f5959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5b7e3f5959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5b7e3f5959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5b7e3f5959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5b7e3f5959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5b7e3f5959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5b7e3f5959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5b7e3f5959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5b7e3f5959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5b71b31a94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5b71b31a94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5b71b31a94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5b71b31a94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5ac19835c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5ac19835c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5b71b31a94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5b71b31a94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5b71b31a94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5b71b31a94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5b71b31a94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5b71b31a94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5b7e3f5959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5b7e3f5959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5b7e3f5959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5b7e3f5959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5b7e3f5959_2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25b7e3f5959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5b7e3f5959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5b7e3f5959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5b7e3f5959_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5b7e3f5959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5ac19835c7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5ac19835c7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selection in machine learning refers to the process of selecting a subset of relevant and significant features (input variables) from the original set of features in a dataset. The goal of feature selection is to improve model performance, reduce overfitting, and enhance interpretability by focusing on the most informative and discriminative features while discarding irrelevant or redundant ones. Feature selection is particularly important when dealing with high-dimensional datasets, where the number of features is large compared to the number of samples. </a:t>
            </a:r>
            <a:r>
              <a:rPr lang="en">
                <a:solidFill>
                  <a:schemeClr val="dk1"/>
                </a:solidFill>
              </a:rPr>
              <a:t>Of various methods of feature selection we tired out Recursive feature selection(RFE) and Filter Method particularly sklearn selectKBest.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Recursive feature selection(RFE): It is an iterative feature selection method that starts with all features and repeatedly removes the least important features based on a model's performance until a desired number of features is reached. Since the number of features in our dataset was very large this method took too long to complete.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Filter Method: Filter methods pick up the intrinsic properties of the features measured via univariate statistics instead of cross-validation performance. They evaluate the relevance of features based on their individual characteristics, such as correlation with the target variable or statistical tests like ANOVA or chi-square tests.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experimented with the SelectKBest API to reduce the number of features. We used the default scrore_function of f_classif. For each feature, the f_classif method calculates the ANOVA F-statistic, which measures the variation between the class labels (target variable) for that feature. After trying different number of features the overall performance of the models did not improve. Hence, we did not include any feature selection for final model selection.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5bbcd92bac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5bbcd92bac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Based on the hyperparameters identified in the training step, an test accuracy of 77% was achieved. The confusion matrix along with the other performance metrics for both training/validation and test are shown below. The model provided a good trade-off between precision and recall with a f1-score of 0.77 on the test data which was the highest among all the models attempted.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5ac19835c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5ac19835c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5ac19835c7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5ac19835c7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5b71b31a9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5b71b31a9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5ac19835c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5ac19835c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37b5eb8b37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37b5eb8b37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37b5eb8b3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37b5eb8b3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37b5eb8b3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37b5eb8b3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gif"/><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hyperlink" Target="https://madhuramiah.medium.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8.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hyperlink" Target="https://www.ibm.com/topics/random-fores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hyperlink" Target="https://medium.com/analytics-vidhya/the-math-behind-logistic-regression-c2f04ca27bca"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8.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hyperlink" Target="https://monkeylearn.com/blog/introduction-to-support-vector-machines-sv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3.png"/><Relationship Id="rId4" Type="http://schemas.openxmlformats.org/officeDocument/2006/relationships/hyperlink" Target="https://towardsdatascience.com/understanding-adaboost-for-decision-tree-ff8f07d2851"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5.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6.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8.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5.png"/><Relationship Id="rId4" Type="http://schemas.openxmlformats.org/officeDocument/2006/relationships/hyperlink" Target="https://www.geeksforgeeks.org/ml-gradient-boostin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2.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8.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www.youtube.com/watch?v=xNeRqbw18Jk" TargetMode="Externa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7.png"/><Relationship Id="rId4" Type="http://schemas.openxmlformats.org/officeDocument/2006/relationships/hyperlink" Target="https://www.analyticsvidhya.com/blog/2023/01/gradient-descent-vs-backpropagation-whats-the-differenc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7.png"/><Relationship Id="rId4" Type="http://schemas.openxmlformats.org/officeDocument/2006/relationships/hyperlink" Target="https://www.analyticsvidhya.com/blog/2023/01/gradient-descent-vs-backpropagation-whats-the-differenc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1.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1.png"/><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2.pn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3.png"/><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40908" r="0" t="0"/>
          <a:stretch/>
        </p:blipFill>
        <p:spPr>
          <a:xfrm>
            <a:off x="-1" y="0"/>
            <a:ext cx="3987350" cy="5143499"/>
          </a:xfrm>
          <a:prstGeom prst="rect">
            <a:avLst/>
          </a:prstGeom>
          <a:noFill/>
          <a:ln>
            <a:noFill/>
          </a:ln>
        </p:spPr>
      </p:pic>
      <p:sp>
        <p:nvSpPr>
          <p:cNvPr id="55" name="Google Shape;55;p13"/>
          <p:cNvSpPr txBox="1"/>
          <p:nvPr>
            <p:ph type="ctrTitle"/>
          </p:nvPr>
        </p:nvSpPr>
        <p:spPr>
          <a:xfrm>
            <a:off x="1998325" y="519150"/>
            <a:ext cx="6442800" cy="20526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990"/>
              <a:buFont typeface="Arial"/>
              <a:buNone/>
            </a:pPr>
            <a:r>
              <a:t/>
            </a:r>
            <a:endParaRPr sz="1540">
              <a:highlight>
                <a:srgbClr val="FFFFFF"/>
              </a:highlight>
            </a:endParaRPr>
          </a:p>
          <a:p>
            <a:pPr indent="0" lvl="0" marL="0" rtl="0" algn="l">
              <a:lnSpc>
                <a:spcPct val="115000"/>
              </a:lnSpc>
              <a:spcBef>
                <a:spcPts val="0"/>
              </a:spcBef>
              <a:spcAft>
                <a:spcPts val="0"/>
              </a:spcAft>
              <a:buClr>
                <a:schemeClr val="dk1"/>
              </a:buClr>
              <a:buSzPts val="990"/>
              <a:buFont typeface="Arial"/>
              <a:buNone/>
            </a:pPr>
            <a:r>
              <a:t/>
            </a:r>
            <a:endParaRPr sz="1090"/>
          </a:p>
          <a:p>
            <a:pPr indent="0" lvl="0" marL="0" rtl="0" algn="ctr">
              <a:spcBef>
                <a:spcPts val="0"/>
              </a:spcBef>
              <a:spcAft>
                <a:spcPts val="0"/>
              </a:spcAft>
              <a:buSzPts val="990"/>
              <a:buNone/>
            </a:pPr>
            <a:r>
              <a:rPr lang="en" sz="3180">
                <a:solidFill>
                  <a:schemeClr val="lt2"/>
                </a:solidFill>
              </a:rPr>
              <a:t>Machine Learning Approaches to the Detection of Exoplanet Transits</a:t>
            </a:r>
            <a:endParaRPr sz="3180">
              <a:solidFill>
                <a:schemeClr val="lt2"/>
              </a:solidFill>
            </a:endParaRPr>
          </a:p>
        </p:txBody>
      </p:sp>
      <p:sp>
        <p:nvSpPr>
          <p:cNvPr id="56" name="Google Shape;56;p13"/>
          <p:cNvSpPr txBox="1"/>
          <p:nvPr>
            <p:ph idx="1" type="subTitle"/>
          </p:nvPr>
        </p:nvSpPr>
        <p:spPr>
          <a:xfrm>
            <a:off x="3209800" y="3285925"/>
            <a:ext cx="4350000" cy="7926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lang="en" sz="1480">
                <a:solidFill>
                  <a:srgbClr val="999999"/>
                </a:solidFill>
              </a:rPr>
              <a:t>Anna Zuckerman, Leah Zuckerman, Ashutosh Gandhi, and Andrew Floyd</a:t>
            </a:r>
            <a:endParaRPr sz="1480">
              <a:solidFill>
                <a:srgbClr val="999999"/>
              </a:solidFill>
            </a:endParaRPr>
          </a:p>
        </p:txBody>
      </p:sp>
      <p:sp>
        <p:nvSpPr>
          <p:cNvPr id="57" name="Google Shape;57;p13"/>
          <p:cNvSpPr txBox="1"/>
          <p:nvPr/>
        </p:nvSpPr>
        <p:spPr>
          <a:xfrm>
            <a:off x="6898500" y="4735200"/>
            <a:ext cx="22455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B7B7B7"/>
                </a:solidFill>
              </a:rPr>
              <a:t>CSCI 4502/5502 Summer 2023 </a:t>
            </a:r>
            <a:endParaRPr sz="1100">
              <a:solidFill>
                <a:srgbClr val="B7B7B7"/>
              </a:solidFill>
            </a:endParaRPr>
          </a:p>
        </p:txBody>
      </p:sp>
      <p:cxnSp>
        <p:nvCxnSpPr>
          <p:cNvPr id="58" name="Google Shape;58;p13"/>
          <p:cNvCxnSpPr/>
          <p:nvPr/>
        </p:nvCxnSpPr>
        <p:spPr>
          <a:xfrm>
            <a:off x="3023550" y="2728150"/>
            <a:ext cx="4717800" cy="348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cxnSp>
        <p:nvCxnSpPr>
          <p:cNvPr id="149" name="Google Shape;149;p22"/>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150" name="Google Shape;150;p22"/>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151" name="Google Shape;151;p22"/>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150">
              <a:solidFill>
                <a:schemeClr val="dk1"/>
              </a:solidFill>
              <a:highlight>
                <a:srgbClr val="FFFFFF"/>
              </a:highlight>
            </a:endParaRPr>
          </a:p>
          <a:p>
            <a:pPr indent="0" lvl="0" marL="0" rtl="0" algn="l">
              <a:lnSpc>
                <a:spcPct val="115000"/>
              </a:lnSpc>
              <a:spcBef>
                <a:spcPts val="0"/>
              </a:spcBef>
              <a:spcAft>
                <a:spcPts val="0"/>
              </a:spcAft>
              <a:buNone/>
            </a:pPr>
            <a:r>
              <a:rPr b="1" lang="en" sz="1150">
                <a:solidFill>
                  <a:schemeClr val="dk1"/>
                </a:solidFill>
                <a:highlight>
                  <a:srgbClr val="FFFFFF"/>
                </a:highlight>
              </a:rPr>
              <a:t>Preprocessing steps:</a:t>
            </a:r>
            <a:endParaRPr b="1" sz="1150">
              <a:solidFill>
                <a:schemeClr val="dk1"/>
              </a:solidFill>
              <a:highlight>
                <a:srgbClr val="FFFFFF"/>
              </a:highlight>
            </a:endParaRPr>
          </a:p>
          <a:p>
            <a:pPr indent="0" lvl="0" marL="0" rtl="0" algn="l">
              <a:lnSpc>
                <a:spcPct val="115000"/>
              </a:lnSpc>
              <a:spcBef>
                <a:spcPts val="0"/>
              </a:spcBef>
              <a:spcAft>
                <a:spcPts val="0"/>
              </a:spcAft>
              <a:buNone/>
            </a:pPr>
            <a:r>
              <a:t/>
            </a:r>
            <a:endParaRPr sz="1150">
              <a:solidFill>
                <a:schemeClr val="dk1"/>
              </a:solidFill>
              <a:highlight>
                <a:srgbClr val="FFFFFF"/>
              </a:highlight>
            </a:endParaRPr>
          </a:p>
          <a:p>
            <a:pPr indent="0" lvl="0" marL="0" rtl="0" algn="l">
              <a:lnSpc>
                <a:spcPct val="115000"/>
              </a:lnSpc>
              <a:spcBef>
                <a:spcPts val="0"/>
              </a:spcBef>
              <a:spcAft>
                <a:spcPts val="0"/>
              </a:spcAft>
              <a:buNone/>
            </a:pPr>
            <a:r>
              <a:t/>
            </a:r>
            <a:endParaRPr sz="1150">
              <a:solidFill>
                <a:schemeClr val="dk1"/>
              </a:solidFill>
              <a:highlight>
                <a:srgbClr val="FFFFFF"/>
              </a:highlight>
            </a:endParaRPr>
          </a:p>
        </p:txBody>
      </p:sp>
      <p:grpSp>
        <p:nvGrpSpPr>
          <p:cNvPr id="152" name="Google Shape;152;p22"/>
          <p:cNvGrpSpPr/>
          <p:nvPr/>
        </p:nvGrpSpPr>
        <p:grpSpPr>
          <a:xfrm>
            <a:off x="319775" y="1468975"/>
            <a:ext cx="4600550" cy="870100"/>
            <a:chOff x="569025" y="2637975"/>
            <a:chExt cx="4600550" cy="870100"/>
          </a:xfrm>
        </p:grpSpPr>
        <p:grpSp>
          <p:nvGrpSpPr>
            <p:cNvPr id="153" name="Google Shape;153;p22"/>
            <p:cNvGrpSpPr/>
            <p:nvPr/>
          </p:nvGrpSpPr>
          <p:grpSpPr>
            <a:xfrm>
              <a:off x="569025" y="2637975"/>
              <a:ext cx="286800" cy="425700"/>
              <a:chOff x="569025" y="2637975"/>
              <a:chExt cx="286800" cy="425700"/>
            </a:xfrm>
          </p:grpSpPr>
          <p:sp>
            <p:nvSpPr>
              <p:cNvPr id="154" name="Google Shape;154;p22"/>
              <p:cNvSpPr/>
              <p:nvPr/>
            </p:nvSpPr>
            <p:spPr>
              <a:xfrm>
                <a:off x="608175" y="2710775"/>
                <a:ext cx="208500" cy="278100"/>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55" name="Google Shape;155;p22"/>
              <p:cNvSpPr txBox="1"/>
              <p:nvPr/>
            </p:nvSpPr>
            <p:spPr>
              <a:xfrm>
                <a:off x="569025" y="2637975"/>
                <a:ext cx="286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grpSp>
        <p:grpSp>
          <p:nvGrpSpPr>
            <p:cNvPr id="156" name="Google Shape;156;p22"/>
            <p:cNvGrpSpPr/>
            <p:nvPr/>
          </p:nvGrpSpPr>
          <p:grpSpPr>
            <a:xfrm>
              <a:off x="569025" y="3063675"/>
              <a:ext cx="4600550" cy="444400"/>
              <a:chOff x="569025" y="3063675"/>
              <a:chExt cx="4600550" cy="444400"/>
            </a:xfrm>
          </p:grpSpPr>
          <p:grpSp>
            <p:nvGrpSpPr>
              <p:cNvPr id="157" name="Google Shape;157;p22"/>
              <p:cNvGrpSpPr/>
              <p:nvPr/>
            </p:nvGrpSpPr>
            <p:grpSpPr>
              <a:xfrm>
                <a:off x="569025" y="3063675"/>
                <a:ext cx="286800" cy="425700"/>
                <a:chOff x="569025" y="2637975"/>
                <a:chExt cx="286800" cy="425700"/>
              </a:xfrm>
            </p:grpSpPr>
            <p:sp>
              <p:nvSpPr>
                <p:cNvPr id="158" name="Google Shape;158;p22"/>
                <p:cNvSpPr/>
                <p:nvPr/>
              </p:nvSpPr>
              <p:spPr>
                <a:xfrm>
                  <a:off x="608175" y="2710775"/>
                  <a:ext cx="208500" cy="278100"/>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59" name="Google Shape;159;p22"/>
                <p:cNvSpPr txBox="1"/>
                <p:nvPr/>
              </p:nvSpPr>
              <p:spPr>
                <a:xfrm>
                  <a:off x="569025" y="2637975"/>
                  <a:ext cx="286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grpSp>
          <p:sp>
            <p:nvSpPr>
              <p:cNvPr id="160" name="Google Shape;160;p22"/>
              <p:cNvSpPr txBox="1"/>
              <p:nvPr/>
            </p:nvSpPr>
            <p:spPr>
              <a:xfrm>
                <a:off x="920975" y="3111775"/>
                <a:ext cx="42486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Stitch</a:t>
                </a:r>
                <a:r>
                  <a:rPr lang="en" sz="1200"/>
                  <a:t> quarters</a:t>
                </a:r>
                <a:endParaRPr sz="1200"/>
              </a:p>
            </p:txBody>
          </p:sp>
        </p:grpSp>
        <p:sp>
          <p:nvSpPr>
            <p:cNvPr id="161" name="Google Shape;161;p22"/>
            <p:cNvSpPr txBox="1"/>
            <p:nvPr/>
          </p:nvSpPr>
          <p:spPr>
            <a:xfrm>
              <a:off x="920975" y="2667325"/>
              <a:ext cx="42486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Fit and </a:t>
              </a:r>
              <a:r>
                <a:rPr b="1" lang="en" sz="1200"/>
                <a:t>remove</a:t>
              </a:r>
              <a:r>
                <a:rPr lang="en" sz="1200"/>
                <a:t> quarterly linear trends</a:t>
              </a:r>
              <a:endParaRPr sz="1200"/>
            </a:p>
          </p:txBody>
        </p:sp>
      </p:grpSp>
      <p:grpSp>
        <p:nvGrpSpPr>
          <p:cNvPr id="162" name="Google Shape;162;p22"/>
          <p:cNvGrpSpPr/>
          <p:nvPr/>
        </p:nvGrpSpPr>
        <p:grpSpPr>
          <a:xfrm>
            <a:off x="319775" y="2307175"/>
            <a:ext cx="4600550" cy="425700"/>
            <a:chOff x="569025" y="2637975"/>
            <a:chExt cx="4600550" cy="425700"/>
          </a:xfrm>
        </p:grpSpPr>
        <p:grpSp>
          <p:nvGrpSpPr>
            <p:cNvPr id="163" name="Google Shape;163;p22"/>
            <p:cNvGrpSpPr/>
            <p:nvPr/>
          </p:nvGrpSpPr>
          <p:grpSpPr>
            <a:xfrm>
              <a:off x="569025" y="2637975"/>
              <a:ext cx="286800" cy="425700"/>
              <a:chOff x="569025" y="2637975"/>
              <a:chExt cx="286800" cy="425700"/>
            </a:xfrm>
          </p:grpSpPr>
          <p:sp>
            <p:nvSpPr>
              <p:cNvPr id="164" name="Google Shape;164;p22"/>
              <p:cNvSpPr/>
              <p:nvPr/>
            </p:nvSpPr>
            <p:spPr>
              <a:xfrm>
                <a:off x="608175" y="2710775"/>
                <a:ext cx="208500" cy="278100"/>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65" name="Google Shape;165;p22"/>
              <p:cNvSpPr txBox="1"/>
              <p:nvPr/>
            </p:nvSpPr>
            <p:spPr>
              <a:xfrm>
                <a:off x="569025" y="2637975"/>
                <a:ext cx="286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grpSp>
        <p:sp>
          <p:nvSpPr>
            <p:cNvPr id="166" name="Google Shape;166;p22"/>
            <p:cNvSpPr txBox="1"/>
            <p:nvPr/>
          </p:nvSpPr>
          <p:spPr>
            <a:xfrm>
              <a:off x="920975" y="2667325"/>
              <a:ext cx="42486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Mask data flagged for quality issues</a:t>
              </a:r>
              <a:endParaRPr sz="1200"/>
            </a:p>
          </p:txBody>
        </p:sp>
      </p:grpSp>
      <p:pic>
        <p:nvPicPr>
          <p:cNvPr id="167" name="Google Shape;167;p22"/>
          <p:cNvPicPr preferRelativeResize="0"/>
          <p:nvPr/>
        </p:nvPicPr>
        <p:blipFill>
          <a:blip r:embed="rId3">
            <a:alphaModFix/>
          </a:blip>
          <a:stretch>
            <a:fillRect/>
          </a:stretch>
        </p:blipFill>
        <p:spPr>
          <a:xfrm>
            <a:off x="1501925" y="2571750"/>
            <a:ext cx="6557009" cy="2571750"/>
          </a:xfrm>
          <a:prstGeom prst="rect">
            <a:avLst/>
          </a:prstGeom>
          <a:noFill/>
          <a:ln>
            <a:noFill/>
          </a:ln>
        </p:spPr>
      </p:pic>
      <p:pic>
        <p:nvPicPr>
          <p:cNvPr id="168" name="Google Shape;168;p22" title="Click and drag to move"/>
          <p:cNvPicPr preferRelativeResize="0"/>
          <p:nvPr/>
        </p:nvPicPr>
        <p:blipFill>
          <a:blip r:embed="rId4">
            <a:alphaModFix/>
          </a:blip>
          <a:stretch>
            <a:fillRect/>
          </a:stretch>
        </p:blipFill>
        <p:spPr>
          <a:xfrm rot="10800000">
            <a:off x="35475" y="5071757"/>
            <a:ext cx="80288" cy="36268"/>
          </a:xfrm>
          <a:prstGeom prst="rect">
            <a:avLst/>
          </a:prstGeom>
          <a:noFill/>
          <a:ln>
            <a:noFill/>
          </a:ln>
        </p:spPr>
      </p:pic>
      <p:sp>
        <p:nvSpPr>
          <p:cNvPr id="169" name="Google Shape;169;p22"/>
          <p:cNvSpPr txBox="1"/>
          <p:nvPr/>
        </p:nvSpPr>
        <p:spPr>
          <a:xfrm>
            <a:off x="325059" y="3665442"/>
            <a:ext cx="2060100" cy="9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ctr">
              <a:lnSpc>
                <a:spcPct val="115000"/>
              </a:lnSpc>
              <a:spcBef>
                <a:spcPts val="1200"/>
              </a:spcBef>
              <a:spcAft>
                <a:spcPts val="0"/>
              </a:spcAft>
              <a:buNone/>
            </a:pPr>
            <a:r>
              <a:rPr lang="en"/>
              <a:t>​</a:t>
            </a:r>
            <a:endParaRPr/>
          </a:p>
          <a:p>
            <a:pPr indent="0" lvl="0" marL="0" rtl="0" algn="l">
              <a:spcBef>
                <a:spcPts val="1200"/>
              </a:spcBef>
              <a:spcAft>
                <a:spcPts val="0"/>
              </a:spcAft>
              <a:buNone/>
            </a:pPr>
            <a:r>
              <a:rPr lang="en"/>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3"/>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cxnSp>
        <p:nvCxnSpPr>
          <p:cNvPr id="175" name="Google Shape;175;p23"/>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176" name="Google Shape;176;p23"/>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177" name="Google Shape;177;p23"/>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150">
              <a:solidFill>
                <a:schemeClr val="dk1"/>
              </a:solidFill>
              <a:highlight>
                <a:srgbClr val="FFFFFF"/>
              </a:highlight>
            </a:endParaRPr>
          </a:p>
          <a:p>
            <a:pPr indent="0" lvl="0" marL="0" rtl="0" algn="l">
              <a:lnSpc>
                <a:spcPct val="115000"/>
              </a:lnSpc>
              <a:spcBef>
                <a:spcPts val="0"/>
              </a:spcBef>
              <a:spcAft>
                <a:spcPts val="0"/>
              </a:spcAft>
              <a:buNone/>
            </a:pPr>
            <a:r>
              <a:rPr b="1" lang="en" sz="1150">
                <a:solidFill>
                  <a:schemeClr val="dk1"/>
                </a:solidFill>
                <a:highlight>
                  <a:srgbClr val="FFFFFF"/>
                </a:highlight>
              </a:rPr>
              <a:t>Preprocessing steps:</a:t>
            </a:r>
            <a:endParaRPr b="1" sz="1150">
              <a:solidFill>
                <a:schemeClr val="dk1"/>
              </a:solidFill>
              <a:highlight>
                <a:srgbClr val="FFFFFF"/>
              </a:highlight>
            </a:endParaRPr>
          </a:p>
          <a:p>
            <a:pPr indent="0" lvl="0" marL="0" rtl="0" algn="l">
              <a:lnSpc>
                <a:spcPct val="115000"/>
              </a:lnSpc>
              <a:spcBef>
                <a:spcPts val="0"/>
              </a:spcBef>
              <a:spcAft>
                <a:spcPts val="0"/>
              </a:spcAft>
              <a:buNone/>
            </a:pPr>
            <a:r>
              <a:t/>
            </a:r>
            <a:endParaRPr sz="1150">
              <a:solidFill>
                <a:schemeClr val="dk1"/>
              </a:solidFill>
              <a:highlight>
                <a:srgbClr val="FFFFFF"/>
              </a:highlight>
            </a:endParaRPr>
          </a:p>
          <a:p>
            <a:pPr indent="0" lvl="0" marL="0" rtl="0" algn="l">
              <a:lnSpc>
                <a:spcPct val="115000"/>
              </a:lnSpc>
              <a:spcBef>
                <a:spcPts val="0"/>
              </a:spcBef>
              <a:spcAft>
                <a:spcPts val="0"/>
              </a:spcAft>
              <a:buNone/>
            </a:pPr>
            <a:r>
              <a:t/>
            </a:r>
            <a:endParaRPr sz="1150">
              <a:solidFill>
                <a:schemeClr val="dk1"/>
              </a:solidFill>
              <a:highlight>
                <a:srgbClr val="FFFFFF"/>
              </a:highlight>
            </a:endParaRPr>
          </a:p>
        </p:txBody>
      </p:sp>
      <p:grpSp>
        <p:nvGrpSpPr>
          <p:cNvPr id="178" name="Google Shape;178;p23"/>
          <p:cNvGrpSpPr/>
          <p:nvPr/>
        </p:nvGrpSpPr>
        <p:grpSpPr>
          <a:xfrm>
            <a:off x="319775" y="1468975"/>
            <a:ext cx="4600550" cy="870100"/>
            <a:chOff x="569025" y="2637975"/>
            <a:chExt cx="4600550" cy="870100"/>
          </a:xfrm>
        </p:grpSpPr>
        <p:grpSp>
          <p:nvGrpSpPr>
            <p:cNvPr id="179" name="Google Shape;179;p23"/>
            <p:cNvGrpSpPr/>
            <p:nvPr/>
          </p:nvGrpSpPr>
          <p:grpSpPr>
            <a:xfrm>
              <a:off x="569025" y="2637975"/>
              <a:ext cx="286800" cy="425700"/>
              <a:chOff x="569025" y="2637975"/>
              <a:chExt cx="286800" cy="425700"/>
            </a:xfrm>
          </p:grpSpPr>
          <p:sp>
            <p:nvSpPr>
              <p:cNvPr id="180" name="Google Shape;180;p23"/>
              <p:cNvSpPr/>
              <p:nvPr/>
            </p:nvSpPr>
            <p:spPr>
              <a:xfrm>
                <a:off x="608175" y="2710775"/>
                <a:ext cx="208500" cy="278100"/>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81" name="Google Shape;181;p23"/>
              <p:cNvSpPr txBox="1"/>
              <p:nvPr/>
            </p:nvSpPr>
            <p:spPr>
              <a:xfrm>
                <a:off x="569025" y="2637975"/>
                <a:ext cx="286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grpSp>
        <p:grpSp>
          <p:nvGrpSpPr>
            <p:cNvPr id="182" name="Google Shape;182;p23"/>
            <p:cNvGrpSpPr/>
            <p:nvPr/>
          </p:nvGrpSpPr>
          <p:grpSpPr>
            <a:xfrm>
              <a:off x="569025" y="3063675"/>
              <a:ext cx="4600550" cy="444400"/>
              <a:chOff x="569025" y="3063675"/>
              <a:chExt cx="4600550" cy="444400"/>
            </a:xfrm>
          </p:grpSpPr>
          <p:grpSp>
            <p:nvGrpSpPr>
              <p:cNvPr id="183" name="Google Shape;183;p23"/>
              <p:cNvGrpSpPr/>
              <p:nvPr/>
            </p:nvGrpSpPr>
            <p:grpSpPr>
              <a:xfrm>
                <a:off x="569025" y="3063675"/>
                <a:ext cx="286800" cy="425700"/>
                <a:chOff x="569025" y="2637975"/>
                <a:chExt cx="286800" cy="425700"/>
              </a:xfrm>
            </p:grpSpPr>
            <p:sp>
              <p:nvSpPr>
                <p:cNvPr id="184" name="Google Shape;184;p23"/>
                <p:cNvSpPr/>
                <p:nvPr/>
              </p:nvSpPr>
              <p:spPr>
                <a:xfrm>
                  <a:off x="608175" y="2710775"/>
                  <a:ext cx="208500" cy="278100"/>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85" name="Google Shape;185;p23"/>
                <p:cNvSpPr txBox="1"/>
                <p:nvPr/>
              </p:nvSpPr>
              <p:spPr>
                <a:xfrm>
                  <a:off x="569025" y="2637975"/>
                  <a:ext cx="286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grpSp>
          <p:sp>
            <p:nvSpPr>
              <p:cNvPr id="186" name="Google Shape;186;p23"/>
              <p:cNvSpPr txBox="1"/>
              <p:nvPr/>
            </p:nvSpPr>
            <p:spPr>
              <a:xfrm>
                <a:off x="920975" y="3111775"/>
                <a:ext cx="42486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Stitch</a:t>
                </a:r>
                <a:r>
                  <a:rPr lang="en" sz="1200"/>
                  <a:t> quarters</a:t>
                </a:r>
                <a:endParaRPr sz="1200"/>
              </a:p>
            </p:txBody>
          </p:sp>
        </p:grpSp>
        <p:sp>
          <p:nvSpPr>
            <p:cNvPr id="187" name="Google Shape;187;p23"/>
            <p:cNvSpPr txBox="1"/>
            <p:nvPr/>
          </p:nvSpPr>
          <p:spPr>
            <a:xfrm>
              <a:off x="920975" y="2667325"/>
              <a:ext cx="42486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Fit and </a:t>
              </a:r>
              <a:r>
                <a:rPr b="1" lang="en" sz="1200"/>
                <a:t>remove</a:t>
              </a:r>
              <a:r>
                <a:rPr lang="en" sz="1200"/>
                <a:t> quarterly linear trends</a:t>
              </a:r>
              <a:endParaRPr sz="1200"/>
            </a:p>
          </p:txBody>
        </p:sp>
      </p:grpSp>
      <p:grpSp>
        <p:nvGrpSpPr>
          <p:cNvPr id="188" name="Google Shape;188;p23"/>
          <p:cNvGrpSpPr/>
          <p:nvPr/>
        </p:nvGrpSpPr>
        <p:grpSpPr>
          <a:xfrm>
            <a:off x="319775" y="2307175"/>
            <a:ext cx="4600550" cy="870100"/>
            <a:chOff x="569025" y="2637975"/>
            <a:chExt cx="4600550" cy="870100"/>
          </a:xfrm>
        </p:grpSpPr>
        <p:grpSp>
          <p:nvGrpSpPr>
            <p:cNvPr id="189" name="Google Shape;189;p23"/>
            <p:cNvGrpSpPr/>
            <p:nvPr/>
          </p:nvGrpSpPr>
          <p:grpSpPr>
            <a:xfrm>
              <a:off x="569025" y="2637975"/>
              <a:ext cx="286800" cy="425700"/>
              <a:chOff x="569025" y="2637975"/>
              <a:chExt cx="286800" cy="425700"/>
            </a:xfrm>
          </p:grpSpPr>
          <p:sp>
            <p:nvSpPr>
              <p:cNvPr id="190" name="Google Shape;190;p23"/>
              <p:cNvSpPr/>
              <p:nvPr/>
            </p:nvSpPr>
            <p:spPr>
              <a:xfrm>
                <a:off x="608175" y="2710775"/>
                <a:ext cx="208500" cy="278100"/>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91" name="Google Shape;191;p23"/>
              <p:cNvSpPr txBox="1"/>
              <p:nvPr/>
            </p:nvSpPr>
            <p:spPr>
              <a:xfrm>
                <a:off x="569025" y="2637975"/>
                <a:ext cx="286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grpSp>
        <p:grpSp>
          <p:nvGrpSpPr>
            <p:cNvPr id="192" name="Google Shape;192;p23"/>
            <p:cNvGrpSpPr/>
            <p:nvPr/>
          </p:nvGrpSpPr>
          <p:grpSpPr>
            <a:xfrm>
              <a:off x="569025" y="3063675"/>
              <a:ext cx="4600550" cy="444400"/>
              <a:chOff x="569025" y="3063675"/>
              <a:chExt cx="4600550" cy="444400"/>
            </a:xfrm>
          </p:grpSpPr>
          <p:grpSp>
            <p:nvGrpSpPr>
              <p:cNvPr id="193" name="Google Shape;193;p23"/>
              <p:cNvGrpSpPr/>
              <p:nvPr/>
            </p:nvGrpSpPr>
            <p:grpSpPr>
              <a:xfrm>
                <a:off x="569025" y="3063675"/>
                <a:ext cx="286800" cy="425700"/>
                <a:chOff x="569025" y="2637975"/>
                <a:chExt cx="286800" cy="425700"/>
              </a:xfrm>
            </p:grpSpPr>
            <p:sp>
              <p:nvSpPr>
                <p:cNvPr id="194" name="Google Shape;194;p23"/>
                <p:cNvSpPr/>
                <p:nvPr/>
              </p:nvSpPr>
              <p:spPr>
                <a:xfrm>
                  <a:off x="608175" y="2710775"/>
                  <a:ext cx="208500" cy="278100"/>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95" name="Google Shape;195;p23"/>
                <p:cNvSpPr txBox="1"/>
                <p:nvPr/>
              </p:nvSpPr>
              <p:spPr>
                <a:xfrm>
                  <a:off x="569025" y="2637975"/>
                  <a:ext cx="286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grpSp>
          <p:sp>
            <p:nvSpPr>
              <p:cNvPr id="196" name="Google Shape;196;p23"/>
              <p:cNvSpPr txBox="1"/>
              <p:nvPr/>
            </p:nvSpPr>
            <p:spPr>
              <a:xfrm>
                <a:off x="920975" y="3111775"/>
                <a:ext cx="42486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Remove stellar variability by </a:t>
                </a:r>
                <a:r>
                  <a:rPr b="1" lang="en" sz="1200"/>
                  <a:t>smoothing</a:t>
                </a:r>
                <a:endParaRPr b="1" sz="1200"/>
              </a:p>
            </p:txBody>
          </p:sp>
        </p:grpSp>
        <p:sp>
          <p:nvSpPr>
            <p:cNvPr id="197" name="Google Shape;197;p23"/>
            <p:cNvSpPr txBox="1"/>
            <p:nvPr/>
          </p:nvSpPr>
          <p:spPr>
            <a:xfrm>
              <a:off x="920975" y="2667325"/>
              <a:ext cx="42486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Mask data</a:t>
              </a:r>
              <a:r>
                <a:rPr lang="en" sz="1200"/>
                <a:t> flagged for quality issues</a:t>
              </a:r>
              <a:endParaRPr sz="1200"/>
            </a:p>
          </p:txBody>
        </p:sp>
      </p:grpSp>
      <p:pic>
        <p:nvPicPr>
          <p:cNvPr id="198" name="Google Shape;198;p23" title="Click and drag to move"/>
          <p:cNvPicPr preferRelativeResize="0"/>
          <p:nvPr/>
        </p:nvPicPr>
        <p:blipFill>
          <a:blip r:embed="rId3">
            <a:alphaModFix/>
          </a:blip>
          <a:stretch>
            <a:fillRect/>
          </a:stretch>
        </p:blipFill>
        <p:spPr>
          <a:xfrm rot="10800000">
            <a:off x="35475" y="5071757"/>
            <a:ext cx="80288" cy="36268"/>
          </a:xfrm>
          <a:prstGeom prst="rect">
            <a:avLst/>
          </a:prstGeom>
          <a:noFill/>
          <a:ln>
            <a:noFill/>
          </a:ln>
        </p:spPr>
      </p:pic>
      <p:pic>
        <p:nvPicPr>
          <p:cNvPr id="199" name="Google Shape;199;p23"/>
          <p:cNvPicPr preferRelativeResize="0"/>
          <p:nvPr/>
        </p:nvPicPr>
        <p:blipFill>
          <a:blip r:embed="rId4">
            <a:alphaModFix/>
          </a:blip>
          <a:stretch>
            <a:fillRect/>
          </a:stretch>
        </p:blipFill>
        <p:spPr>
          <a:xfrm>
            <a:off x="2087300" y="3065875"/>
            <a:ext cx="5575824" cy="2077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cxnSp>
        <p:nvCxnSpPr>
          <p:cNvPr id="205" name="Google Shape;205;p24"/>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206" name="Google Shape;206;p24"/>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207" name="Google Shape;207;p24"/>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150">
              <a:solidFill>
                <a:schemeClr val="dk1"/>
              </a:solidFill>
              <a:highlight>
                <a:srgbClr val="FFFFFF"/>
              </a:highlight>
            </a:endParaRPr>
          </a:p>
          <a:p>
            <a:pPr indent="0" lvl="0" marL="0" rtl="0" algn="l">
              <a:lnSpc>
                <a:spcPct val="115000"/>
              </a:lnSpc>
              <a:spcBef>
                <a:spcPts val="0"/>
              </a:spcBef>
              <a:spcAft>
                <a:spcPts val="0"/>
              </a:spcAft>
              <a:buNone/>
            </a:pPr>
            <a:r>
              <a:rPr b="1" lang="en" sz="1150">
                <a:solidFill>
                  <a:schemeClr val="dk1"/>
                </a:solidFill>
                <a:highlight>
                  <a:srgbClr val="FFFFFF"/>
                </a:highlight>
              </a:rPr>
              <a:t>Preprocessing steps:</a:t>
            </a:r>
            <a:endParaRPr b="1" sz="1150">
              <a:solidFill>
                <a:schemeClr val="dk1"/>
              </a:solidFill>
              <a:highlight>
                <a:srgbClr val="FFFFFF"/>
              </a:highlight>
            </a:endParaRPr>
          </a:p>
          <a:p>
            <a:pPr indent="0" lvl="0" marL="0" rtl="0" algn="l">
              <a:lnSpc>
                <a:spcPct val="115000"/>
              </a:lnSpc>
              <a:spcBef>
                <a:spcPts val="0"/>
              </a:spcBef>
              <a:spcAft>
                <a:spcPts val="0"/>
              </a:spcAft>
              <a:buNone/>
            </a:pPr>
            <a:r>
              <a:t/>
            </a:r>
            <a:endParaRPr sz="1150">
              <a:solidFill>
                <a:schemeClr val="dk1"/>
              </a:solidFill>
              <a:highlight>
                <a:srgbClr val="FFFFFF"/>
              </a:highlight>
            </a:endParaRPr>
          </a:p>
          <a:p>
            <a:pPr indent="0" lvl="0" marL="0" rtl="0" algn="l">
              <a:lnSpc>
                <a:spcPct val="115000"/>
              </a:lnSpc>
              <a:spcBef>
                <a:spcPts val="0"/>
              </a:spcBef>
              <a:spcAft>
                <a:spcPts val="0"/>
              </a:spcAft>
              <a:buNone/>
            </a:pPr>
            <a:r>
              <a:t/>
            </a:r>
            <a:endParaRPr sz="1150">
              <a:solidFill>
                <a:schemeClr val="dk1"/>
              </a:solidFill>
              <a:highlight>
                <a:srgbClr val="FFFFFF"/>
              </a:highlight>
            </a:endParaRPr>
          </a:p>
        </p:txBody>
      </p:sp>
      <p:grpSp>
        <p:nvGrpSpPr>
          <p:cNvPr id="208" name="Google Shape;208;p24"/>
          <p:cNvGrpSpPr/>
          <p:nvPr/>
        </p:nvGrpSpPr>
        <p:grpSpPr>
          <a:xfrm>
            <a:off x="319775" y="1468975"/>
            <a:ext cx="4600550" cy="870100"/>
            <a:chOff x="569025" y="2637975"/>
            <a:chExt cx="4600550" cy="870100"/>
          </a:xfrm>
        </p:grpSpPr>
        <p:grpSp>
          <p:nvGrpSpPr>
            <p:cNvPr id="209" name="Google Shape;209;p24"/>
            <p:cNvGrpSpPr/>
            <p:nvPr/>
          </p:nvGrpSpPr>
          <p:grpSpPr>
            <a:xfrm>
              <a:off x="569025" y="2637975"/>
              <a:ext cx="286800" cy="425700"/>
              <a:chOff x="569025" y="2637975"/>
              <a:chExt cx="286800" cy="425700"/>
            </a:xfrm>
          </p:grpSpPr>
          <p:sp>
            <p:nvSpPr>
              <p:cNvPr id="210" name="Google Shape;210;p24"/>
              <p:cNvSpPr/>
              <p:nvPr/>
            </p:nvSpPr>
            <p:spPr>
              <a:xfrm>
                <a:off x="608175" y="2710775"/>
                <a:ext cx="208500" cy="278100"/>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11" name="Google Shape;211;p24"/>
              <p:cNvSpPr txBox="1"/>
              <p:nvPr/>
            </p:nvSpPr>
            <p:spPr>
              <a:xfrm>
                <a:off x="569025" y="2637975"/>
                <a:ext cx="286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grpSp>
        <p:grpSp>
          <p:nvGrpSpPr>
            <p:cNvPr id="212" name="Google Shape;212;p24"/>
            <p:cNvGrpSpPr/>
            <p:nvPr/>
          </p:nvGrpSpPr>
          <p:grpSpPr>
            <a:xfrm>
              <a:off x="569025" y="3063675"/>
              <a:ext cx="4600550" cy="444400"/>
              <a:chOff x="569025" y="3063675"/>
              <a:chExt cx="4600550" cy="444400"/>
            </a:xfrm>
          </p:grpSpPr>
          <p:grpSp>
            <p:nvGrpSpPr>
              <p:cNvPr id="213" name="Google Shape;213;p24"/>
              <p:cNvGrpSpPr/>
              <p:nvPr/>
            </p:nvGrpSpPr>
            <p:grpSpPr>
              <a:xfrm>
                <a:off x="569025" y="3063675"/>
                <a:ext cx="286800" cy="425700"/>
                <a:chOff x="569025" y="2637975"/>
                <a:chExt cx="286800" cy="425700"/>
              </a:xfrm>
            </p:grpSpPr>
            <p:sp>
              <p:nvSpPr>
                <p:cNvPr id="214" name="Google Shape;214;p24"/>
                <p:cNvSpPr/>
                <p:nvPr/>
              </p:nvSpPr>
              <p:spPr>
                <a:xfrm>
                  <a:off x="608175" y="2710775"/>
                  <a:ext cx="208500" cy="278100"/>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15" name="Google Shape;215;p24"/>
                <p:cNvSpPr txBox="1"/>
                <p:nvPr/>
              </p:nvSpPr>
              <p:spPr>
                <a:xfrm>
                  <a:off x="569025" y="2637975"/>
                  <a:ext cx="286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grpSp>
          <p:sp>
            <p:nvSpPr>
              <p:cNvPr id="216" name="Google Shape;216;p24"/>
              <p:cNvSpPr txBox="1"/>
              <p:nvPr/>
            </p:nvSpPr>
            <p:spPr>
              <a:xfrm>
                <a:off x="920975" y="3111775"/>
                <a:ext cx="42486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Stitch</a:t>
                </a:r>
                <a:r>
                  <a:rPr lang="en" sz="1200"/>
                  <a:t> quarters</a:t>
                </a:r>
                <a:endParaRPr sz="1200"/>
              </a:p>
            </p:txBody>
          </p:sp>
        </p:grpSp>
        <p:sp>
          <p:nvSpPr>
            <p:cNvPr id="217" name="Google Shape;217;p24"/>
            <p:cNvSpPr txBox="1"/>
            <p:nvPr/>
          </p:nvSpPr>
          <p:spPr>
            <a:xfrm>
              <a:off x="920975" y="2667325"/>
              <a:ext cx="42486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Fit and </a:t>
              </a:r>
              <a:r>
                <a:rPr b="1" lang="en" sz="1200"/>
                <a:t>remove</a:t>
              </a:r>
              <a:r>
                <a:rPr lang="en" sz="1200"/>
                <a:t> quarterly linear trends</a:t>
              </a:r>
              <a:endParaRPr sz="1200"/>
            </a:p>
          </p:txBody>
        </p:sp>
      </p:grpSp>
      <p:grpSp>
        <p:nvGrpSpPr>
          <p:cNvPr id="218" name="Google Shape;218;p24"/>
          <p:cNvGrpSpPr/>
          <p:nvPr/>
        </p:nvGrpSpPr>
        <p:grpSpPr>
          <a:xfrm>
            <a:off x="319775" y="2307175"/>
            <a:ext cx="4600550" cy="870100"/>
            <a:chOff x="569025" y="2637975"/>
            <a:chExt cx="4600550" cy="870100"/>
          </a:xfrm>
        </p:grpSpPr>
        <p:grpSp>
          <p:nvGrpSpPr>
            <p:cNvPr id="219" name="Google Shape;219;p24"/>
            <p:cNvGrpSpPr/>
            <p:nvPr/>
          </p:nvGrpSpPr>
          <p:grpSpPr>
            <a:xfrm>
              <a:off x="569025" y="2637975"/>
              <a:ext cx="286800" cy="425700"/>
              <a:chOff x="569025" y="2637975"/>
              <a:chExt cx="286800" cy="425700"/>
            </a:xfrm>
          </p:grpSpPr>
          <p:sp>
            <p:nvSpPr>
              <p:cNvPr id="220" name="Google Shape;220;p24"/>
              <p:cNvSpPr/>
              <p:nvPr/>
            </p:nvSpPr>
            <p:spPr>
              <a:xfrm>
                <a:off x="608175" y="2710775"/>
                <a:ext cx="208500" cy="278100"/>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21" name="Google Shape;221;p24"/>
              <p:cNvSpPr txBox="1"/>
              <p:nvPr/>
            </p:nvSpPr>
            <p:spPr>
              <a:xfrm>
                <a:off x="569025" y="2637975"/>
                <a:ext cx="286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grpSp>
        <p:grpSp>
          <p:nvGrpSpPr>
            <p:cNvPr id="222" name="Google Shape;222;p24"/>
            <p:cNvGrpSpPr/>
            <p:nvPr/>
          </p:nvGrpSpPr>
          <p:grpSpPr>
            <a:xfrm>
              <a:off x="569025" y="3063675"/>
              <a:ext cx="4600550" cy="444400"/>
              <a:chOff x="569025" y="3063675"/>
              <a:chExt cx="4600550" cy="444400"/>
            </a:xfrm>
          </p:grpSpPr>
          <p:grpSp>
            <p:nvGrpSpPr>
              <p:cNvPr id="223" name="Google Shape;223;p24"/>
              <p:cNvGrpSpPr/>
              <p:nvPr/>
            </p:nvGrpSpPr>
            <p:grpSpPr>
              <a:xfrm>
                <a:off x="569025" y="3063675"/>
                <a:ext cx="286800" cy="425700"/>
                <a:chOff x="569025" y="2637975"/>
                <a:chExt cx="286800" cy="425700"/>
              </a:xfrm>
            </p:grpSpPr>
            <p:sp>
              <p:nvSpPr>
                <p:cNvPr id="224" name="Google Shape;224;p24"/>
                <p:cNvSpPr/>
                <p:nvPr/>
              </p:nvSpPr>
              <p:spPr>
                <a:xfrm>
                  <a:off x="608175" y="2710775"/>
                  <a:ext cx="208500" cy="278100"/>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25" name="Google Shape;225;p24"/>
                <p:cNvSpPr txBox="1"/>
                <p:nvPr/>
              </p:nvSpPr>
              <p:spPr>
                <a:xfrm>
                  <a:off x="569025" y="2637975"/>
                  <a:ext cx="286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grpSp>
          <p:sp>
            <p:nvSpPr>
              <p:cNvPr id="226" name="Google Shape;226;p24"/>
              <p:cNvSpPr txBox="1"/>
              <p:nvPr/>
            </p:nvSpPr>
            <p:spPr>
              <a:xfrm>
                <a:off x="920975" y="3111775"/>
                <a:ext cx="42486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Remove stellar variability by </a:t>
                </a:r>
                <a:r>
                  <a:rPr b="1" lang="en" sz="1200"/>
                  <a:t>smoothing</a:t>
                </a:r>
                <a:endParaRPr b="1" sz="1200"/>
              </a:p>
            </p:txBody>
          </p:sp>
        </p:grpSp>
        <p:sp>
          <p:nvSpPr>
            <p:cNvPr id="227" name="Google Shape;227;p24"/>
            <p:cNvSpPr txBox="1"/>
            <p:nvPr/>
          </p:nvSpPr>
          <p:spPr>
            <a:xfrm>
              <a:off x="920975" y="2667325"/>
              <a:ext cx="42486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Mask data</a:t>
              </a:r>
              <a:r>
                <a:rPr lang="en" sz="1200"/>
                <a:t> flagged for quality issues</a:t>
              </a:r>
              <a:endParaRPr sz="1200"/>
            </a:p>
          </p:txBody>
        </p:sp>
      </p:grpSp>
      <p:pic>
        <p:nvPicPr>
          <p:cNvPr id="228" name="Google Shape;228;p24" title="Click and drag to move"/>
          <p:cNvPicPr preferRelativeResize="0"/>
          <p:nvPr/>
        </p:nvPicPr>
        <p:blipFill>
          <a:blip r:embed="rId3">
            <a:alphaModFix/>
          </a:blip>
          <a:stretch>
            <a:fillRect/>
          </a:stretch>
        </p:blipFill>
        <p:spPr>
          <a:xfrm rot="10800000">
            <a:off x="35475" y="5071757"/>
            <a:ext cx="80288" cy="36268"/>
          </a:xfrm>
          <a:prstGeom prst="rect">
            <a:avLst/>
          </a:prstGeom>
          <a:noFill/>
          <a:ln>
            <a:noFill/>
          </a:ln>
        </p:spPr>
      </p:pic>
      <p:grpSp>
        <p:nvGrpSpPr>
          <p:cNvPr id="229" name="Google Shape;229;p24"/>
          <p:cNvGrpSpPr/>
          <p:nvPr/>
        </p:nvGrpSpPr>
        <p:grpSpPr>
          <a:xfrm>
            <a:off x="319775" y="3145375"/>
            <a:ext cx="4600550" cy="425700"/>
            <a:chOff x="569025" y="2637975"/>
            <a:chExt cx="4600550" cy="425700"/>
          </a:xfrm>
        </p:grpSpPr>
        <p:grpSp>
          <p:nvGrpSpPr>
            <p:cNvPr id="230" name="Google Shape;230;p24"/>
            <p:cNvGrpSpPr/>
            <p:nvPr/>
          </p:nvGrpSpPr>
          <p:grpSpPr>
            <a:xfrm>
              <a:off x="569025" y="2637975"/>
              <a:ext cx="286800" cy="425700"/>
              <a:chOff x="569025" y="2637975"/>
              <a:chExt cx="286800" cy="425700"/>
            </a:xfrm>
          </p:grpSpPr>
          <p:sp>
            <p:nvSpPr>
              <p:cNvPr id="231" name="Google Shape;231;p24"/>
              <p:cNvSpPr/>
              <p:nvPr/>
            </p:nvSpPr>
            <p:spPr>
              <a:xfrm>
                <a:off x="608175" y="2710775"/>
                <a:ext cx="208500" cy="278100"/>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32" name="Google Shape;232;p24"/>
              <p:cNvSpPr txBox="1"/>
              <p:nvPr/>
            </p:nvSpPr>
            <p:spPr>
              <a:xfrm>
                <a:off x="569025" y="2637975"/>
                <a:ext cx="286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grpSp>
        <p:sp>
          <p:nvSpPr>
            <p:cNvPr id="233" name="Google Shape;233;p24"/>
            <p:cNvSpPr txBox="1"/>
            <p:nvPr/>
          </p:nvSpPr>
          <p:spPr>
            <a:xfrm>
              <a:off x="920975" y="2667325"/>
              <a:ext cx="42486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Fill in missing values by </a:t>
              </a:r>
              <a:r>
                <a:rPr b="1" lang="en" sz="1200"/>
                <a:t>interpolation</a:t>
              </a:r>
              <a:endParaRPr b="1" sz="1200"/>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5"/>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Engineering</a:t>
            </a:r>
            <a:endParaRPr/>
          </a:p>
        </p:txBody>
      </p:sp>
      <p:cxnSp>
        <p:nvCxnSpPr>
          <p:cNvPr id="239" name="Google Shape;239;p25"/>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240" name="Google Shape;240;p25"/>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241" name="Google Shape;241;p25"/>
          <p:cNvSpPr txBox="1"/>
          <p:nvPr/>
        </p:nvSpPr>
        <p:spPr>
          <a:xfrm>
            <a:off x="182450" y="816700"/>
            <a:ext cx="3944400" cy="11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a:p>
            <a:pPr indent="0" lvl="0" marL="0" rtl="0" algn="l">
              <a:spcBef>
                <a:spcPts val="0"/>
              </a:spcBef>
              <a:spcAft>
                <a:spcPts val="0"/>
              </a:spcAft>
              <a:buNone/>
            </a:pPr>
            <a:r>
              <a:rPr lang="en" sz="1300"/>
              <a:t>First, we ran our </a:t>
            </a:r>
            <a:r>
              <a:rPr lang="en" sz="1300"/>
              <a:t>classification</a:t>
            </a:r>
            <a:r>
              <a:rPr lang="en" sz="1300"/>
              <a:t> algorithms on </a:t>
            </a:r>
            <a:r>
              <a:rPr b="1" lang="en" sz="1300"/>
              <a:t>“raw” lightcurves</a:t>
            </a:r>
            <a:endParaRPr b="1" sz="1300"/>
          </a:p>
          <a:p>
            <a:pPr indent="-311150" lvl="0" marL="457200" rtl="0" algn="l">
              <a:spcBef>
                <a:spcPts val="0"/>
              </a:spcBef>
              <a:spcAft>
                <a:spcPts val="0"/>
              </a:spcAft>
              <a:buSzPts val="1300"/>
              <a:buChar char="●"/>
            </a:pPr>
            <a:r>
              <a:rPr lang="en" sz="1300"/>
              <a:t>Features → flux values at each timestep</a:t>
            </a:r>
            <a:endParaRPr sz="1300"/>
          </a:p>
          <a:p>
            <a:pPr indent="0" lvl="0" marL="45720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b="1" sz="1300"/>
          </a:p>
          <a:p>
            <a:pPr indent="0" lvl="0" marL="0" rtl="0" algn="l">
              <a:spcBef>
                <a:spcPts val="0"/>
              </a:spcBef>
              <a:spcAft>
                <a:spcPts val="0"/>
              </a:spcAft>
              <a:buNone/>
            </a:pPr>
            <a:r>
              <a:t/>
            </a:r>
            <a:endParaRPr b="1" sz="1300"/>
          </a:p>
          <a:p>
            <a:pPr indent="0" lvl="0" marL="457200" rtl="0" algn="l">
              <a:spcBef>
                <a:spcPts val="0"/>
              </a:spcBef>
              <a:spcAft>
                <a:spcPts val="0"/>
              </a:spcAft>
              <a:buNone/>
            </a:pPr>
            <a:r>
              <a:t/>
            </a:r>
            <a:endParaRPr sz="1300"/>
          </a:p>
          <a:p>
            <a:pPr indent="0" lvl="0" marL="457200" rtl="0" algn="l">
              <a:spcBef>
                <a:spcPts val="0"/>
              </a:spcBef>
              <a:spcAft>
                <a:spcPts val="0"/>
              </a:spcAft>
              <a:buNone/>
            </a:pPr>
            <a:r>
              <a:t/>
            </a:r>
            <a:endParaRPr sz="1300"/>
          </a:p>
        </p:txBody>
      </p:sp>
      <p:pic>
        <p:nvPicPr>
          <p:cNvPr id="242" name="Google Shape;242;p25"/>
          <p:cNvPicPr preferRelativeResize="0"/>
          <p:nvPr/>
        </p:nvPicPr>
        <p:blipFill>
          <a:blip r:embed="rId3">
            <a:alphaModFix/>
          </a:blip>
          <a:stretch>
            <a:fillRect/>
          </a:stretch>
        </p:blipFill>
        <p:spPr>
          <a:xfrm>
            <a:off x="4320789" y="1232088"/>
            <a:ext cx="4599525" cy="2932675"/>
          </a:xfrm>
          <a:prstGeom prst="rect">
            <a:avLst/>
          </a:prstGeom>
          <a:noFill/>
          <a:ln>
            <a:noFill/>
          </a:ln>
        </p:spPr>
      </p:pic>
      <p:sp>
        <p:nvSpPr>
          <p:cNvPr id="243" name="Google Shape;243;p25"/>
          <p:cNvSpPr txBox="1"/>
          <p:nvPr/>
        </p:nvSpPr>
        <p:spPr>
          <a:xfrm>
            <a:off x="210800" y="1755275"/>
            <a:ext cx="39444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But, </a:t>
            </a:r>
            <a:r>
              <a:rPr b="1" lang="en" sz="1300">
                <a:solidFill>
                  <a:schemeClr val="dk1"/>
                </a:solidFill>
              </a:rPr>
              <a:t>feature comparison</a:t>
            </a:r>
            <a:r>
              <a:rPr lang="en" sz="1300">
                <a:solidFill>
                  <a:schemeClr val="dk1"/>
                </a:solidFill>
              </a:rPr>
              <a:t> between lightcurves this way is not meaningful</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Many algorithms compare “distance” or create decision boundaries based on the same feature for each observation.</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Solution: </a:t>
            </a:r>
            <a:r>
              <a:rPr b="1" lang="en" sz="1300">
                <a:solidFill>
                  <a:schemeClr val="dk1"/>
                </a:solidFill>
              </a:rPr>
              <a:t>phase folding</a:t>
            </a:r>
            <a:endParaRPr b="1"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Create boxed-least-squares periodogram</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Fold on period of maximum power</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Bin to reduce noise and construct equal length observations</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sp>
        <p:nvSpPr>
          <p:cNvPr id="244" name="Google Shape;244;p25"/>
          <p:cNvSpPr txBox="1"/>
          <p:nvPr/>
        </p:nvSpPr>
        <p:spPr>
          <a:xfrm>
            <a:off x="134600" y="4296825"/>
            <a:ext cx="6588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Also explored </a:t>
            </a:r>
            <a:r>
              <a:rPr b="1" lang="en" sz="1300">
                <a:solidFill>
                  <a:schemeClr val="dk1"/>
                </a:solidFill>
              </a:rPr>
              <a:t>Recursive feature selection (RFE) </a:t>
            </a:r>
            <a:r>
              <a:rPr lang="en" sz="1300">
                <a:solidFill>
                  <a:schemeClr val="dk1"/>
                </a:solidFill>
              </a:rPr>
              <a:t>and </a:t>
            </a:r>
            <a:r>
              <a:rPr b="1" lang="en" sz="1300">
                <a:solidFill>
                  <a:schemeClr val="dk1"/>
                </a:solidFill>
              </a:rPr>
              <a:t>SelectKBest</a:t>
            </a:r>
            <a:endParaRPr b="1"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feature selection not very meaningful for our data</a:t>
            </a:r>
            <a:endParaRPr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6"/>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selection</a:t>
            </a:r>
            <a:endParaRPr/>
          </a:p>
        </p:txBody>
      </p:sp>
      <p:cxnSp>
        <p:nvCxnSpPr>
          <p:cNvPr id="250" name="Google Shape;250;p26"/>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251" name="Google Shape;251;p26"/>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For the selection of model we considered the following classification metrics: </a:t>
            </a:r>
            <a:endParaRPr sz="1600"/>
          </a:p>
          <a:p>
            <a:pPr indent="-330200" lvl="0" marL="457200" rtl="0" algn="l">
              <a:spcBef>
                <a:spcPts val="0"/>
              </a:spcBef>
              <a:spcAft>
                <a:spcPts val="0"/>
              </a:spcAft>
              <a:buSzPts val="1600"/>
              <a:buChar char="●"/>
            </a:pPr>
            <a:r>
              <a:rPr b="1" lang="en" sz="1600"/>
              <a:t>Accuracy</a:t>
            </a:r>
            <a:r>
              <a:rPr lang="en" sz="1600"/>
              <a:t>: ratio of correctly classified instances to the total number of instances.</a:t>
            </a:r>
            <a:endParaRPr sz="1600"/>
          </a:p>
          <a:p>
            <a:pPr indent="-330200" lvl="0" marL="457200" rtl="0" algn="l">
              <a:spcBef>
                <a:spcPts val="0"/>
              </a:spcBef>
              <a:spcAft>
                <a:spcPts val="0"/>
              </a:spcAft>
              <a:buSzPts val="1600"/>
              <a:buChar char="●"/>
            </a:pPr>
            <a:r>
              <a:rPr b="1" lang="en" sz="1600"/>
              <a:t>Recall: </a:t>
            </a:r>
            <a:r>
              <a:rPr lang="en" sz="1600"/>
              <a:t>ratio of true positives to the sum of true positives and false positives</a:t>
            </a:r>
            <a:endParaRPr sz="1600"/>
          </a:p>
          <a:p>
            <a:pPr indent="-330200" lvl="0" marL="457200" rtl="0" algn="l">
              <a:spcBef>
                <a:spcPts val="0"/>
              </a:spcBef>
              <a:spcAft>
                <a:spcPts val="0"/>
              </a:spcAft>
              <a:buSzPts val="1600"/>
              <a:buChar char="●"/>
            </a:pPr>
            <a:r>
              <a:rPr b="1" lang="en" sz="1600"/>
              <a:t>Precision: </a:t>
            </a:r>
            <a:r>
              <a:rPr lang="en" sz="1600"/>
              <a:t>ratio of true positives to the sum of true positives and false negative</a:t>
            </a:r>
            <a:endParaRPr sz="1600"/>
          </a:p>
          <a:p>
            <a:pPr indent="-330200" lvl="0" marL="457200" rtl="0" algn="l">
              <a:spcBef>
                <a:spcPts val="0"/>
              </a:spcBef>
              <a:spcAft>
                <a:spcPts val="0"/>
              </a:spcAft>
              <a:buSzPts val="1600"/>
              <a:buChar char="●"/>
            </a:pPr>
            <a:r>
              <a:rPr b="1" lang="en" sz="1600"/>
              <a:t>F1-score: </a:t>
            </a:r>
            <a:r>
              <a:rPr lang="en" sz="1600"/>
              <a:t>harmonic mean of recall and precision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Among the 4 we decided to evaluate all the </a:t>
            </a:r>
            <a:r>
              <a:rPr lang="en" sz="1600"/>
              <a:t>models</a:t>
            </a:r>
            <a:r>
              <a:rPr lang="en" sz="1600"/>
              <a:t> based on the F1-score.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252" name="Google Shape;252;p26"/>
          <p:cNvPicPr preferRelativeResize="0"/>
          <p:nvPr/>
        </p:nvPicPr>
        <p:blipFill>
          <a:blip r:embed="rId3">
            <a:alphaModFix/>
          </a:blip>
          <a:stretch>
            <a:fillRect/>
          </a:stretch>
        </p:blipFill>
        <p:spPr>
          <a:xfrm>
            <a:off x="581025" y="2614613"/>
            <a:ext cx="2800350" cy="2352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7"/>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KNN</a:t>
            </a:r>
            <a:endParaRPr/>
          </a:p>
        </p:txBody>
      </p:sp>
      <p:cxnSp>
        <p:nvCxnSpPr>
          <p:cNvPr id="258" name="Google Shape;258;p27"/>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259" name="Google Shape;259;p27"/>
          <p:cNvSpPr txBox="1"/>
          <p:nvPr/>
        </p:nvSpPr>
        <p:spPr>
          <a:xfrm>
            <a:off x="191825" y="974625"/>
            <a:ext cx="57018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rPr>
              <a:t>Motivation: baseline to compare to other classification methods.</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200">
              <a:solidFill>
                <a:schemeClr val="dk1"/>
              </a:solidFill>
              <a:highlight>
                <a:srgbClr val="FFFFFF"/>
              </a:highlight>
            </a:endParaRPr>
          </a:p>
          <a:p>
            <a:pPr indent="0" lvl="0" marL="0" rtl="0" algn="l">
              <a:lnSpc>
                <a:spcPct val="115000"/>
              </a:lnSpc>
              <a:spcBef>
                <a:spcPts val="0"/>
              </a:spcBef>
              <a:spcAft>
                <a:spcPts val="0"/>
              </a:spcAft>
              <a:buNone/>
            </a:pPr>
            <a:r>
              <a:rPr lang="en" sz="1200">
                <a:solidFill>
                  <a:schemeClr val="dk1"/>
                </a:solidFill>
                <a:highlight>
                  <a:srgbClr val="FFFFFF"/>
                </a:highlight>
              </a:rPr>
              <a:t>The </a:t>
            </a:r>
            <a:r>
              <a:rPr b="1" lang="en" sz="1200">
                <a:solidFill>
                  <a:schemeClr val="dk1"/>
                </a:solidFill>
                <a:highlight>
                  <a:srgbClr val="FFFFFF"/>
                </a:highlight>
              </a:rPr>
              <a:t>KNN </a:t>
            </a:r>
            <a:r>
              <a:rPr lang="en" sz="1200">
                <a:solidFill>
                  <a:schemeClr val="dk1"/>
                </a:solidFill>
                <a:highlight>
                  <a:srgbClr val="FFFFFF"/>
                </a:highlight>
              </a:rPr>
              <a:t>algorithm:</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AutoNum type="arabicPeriod"/>
            </a:pPr>
            <a:r>
              <a:rPr b="1" lang="en" sz="1200">
                <a:solidFill>
                  <a:schemeClr val="dk1"/>
                </a:solidFill>
                <a:highlight>
                  <a:srgbClr val="FFFFFF"/>
                </a:highlight>
              </a:rPr>
              <a:t>Store training data</a:t>
            </a:r>
            <a:r>
              <a:rPr lang="en" sz="1200">
                <a:solidFill>
                  <a:schemeClr val="dk1"/>
                </a:solidFill>
                <a:highlight>
                  <a:srgbClr val="FFFFFF"/>
                </a:highlight>
              </a:rPr>
              <a:t> as points in feature space.</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highlight>
                  <a:srgbClr val="FFFFFF"/>
                </a:highlight>
              </a:rPr>
              <a:t>Find the k </a:t>
            </a:r>
            <a:r>
              <a:rPr b="1" lang="en" sz="1200">
                <a:solidFill>
                  <a:schemeClr val="dk1"/>
                </a:solidFill>
                <a:highlight>
                  <a:srgbClr val="FFFFFF"/>
                </a:highlight>
              </a:rPr>
              <a:t>nearest neighbors</a:t>
            </a:r>
            <a:r>
              <a:rPr lang="en" sz="1200">
                <a:solidFill>
                  <a:schemeClr val="dk1"/>
                </a:solidFill>
                <a:highlight>
                  <a:srgbClr val="FFFFFF"/>
                </a:highlight>
              </a:rPr>
              <a:t> to each new observation using a pre-defined distance metric (we use Euclidean)</a:t>
            </a:r>
            <a:endParaRPr sz="1200">
              <a:solidFill>
                <a:schemeClr val="dk1"/>
              </a:solidFill>
              <a:highlight>
                <a:srgbClr val="FFFFFF"/>
              </a:highlight>
            </a:endParaRPr>
          </a:p>
          <a:p>
            <a:pPr indent="-304800" lvl="0" marL="9144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Because of the nature of our observations, future work could define a more </a:t>
            </a:r>
            <a:r>
              <a:rPr lang="en" sz="1200">
                <a:solidFill>
                  <a:schemeClr val="dk1"/>
                </a:solidFill>
                <a:highlight>
                  <a:srgbClr val="FFFFFF"/>
                </a:highlight>
              </a:rPr>
              <a:t>meaningful</a:t>
            </a:r>
            <a:r>
              <a:rPr lang="en" sz="1200">
                <a:solidFill>
                  <a:schemeClr val="dk1"/>
                </a:solidFill>
                <a:highlight>
                  <a:srgbClr val="FFFFFF"/>
                </a:highlight>
              </a:rPr>
              <a:t> metric</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highlight>
                  <a:srgbClr val="FFFFFF"/>
                </a:highlight>
              </a:rPr>
              <a:t>Take the </a:t>
            </a:r>
            <a:r>
              <a:rPr b="1" lang="en" sz="1200">
                <a:solidFill>
                  <a:schemeClr val="dk1"/>
                </a:solidFill>
                <a:highlight>
                  <a:srgbClr val="FFFFFF"/>
                </a:highlight>
              </a:rPr>
              <a:t>mode of the labels</a:t>
            </a:r>
            <a:r>
              <a:rPr lang="en" sz="1200">
                <a:solidFill>
                  <a:schemeClr val="dk1"/>
                </a:solidFill>
                <a:highlight>
                  <a:srgbClr val="FFFFFF"/>
                </a:highlight>
              </a:rPr>
              <a:t> of the k neighbors to predict the label of the new</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2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rPr>
              <a:t>KNN is considered a </a:t>
            </a:r>
            <a:r>
              <a:rPr b="1" lang="en" sz="1200">
                <a:solidFill>
                  <a:schemeClr val="dk1"/>
                </a:solidFill>
                <a:highlight>
                  <a:srgbClr val="FFFFFF"/>
                </a:highlight>
              </a:rPr>
              <a:t>“lazy learner”</a:t>
            </a:r>
            <a:r>
              <a:rPr lang="en" sz="1200">
                <a:solidFill>
                  <a:schemeClr val="dk1"/>
                </a:solidFill>
                <a:highlight>
                  <a:srgbClr val="FFFFFF"/>
                </a:highlight>
              </a:rPr>
              <a:t> because training involves merely storing the training data</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Does not produce a true “model” that one can examine to gain insight into our data</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950">
              <a:solidFill>
                <a:schemeClr val="dk1"/>
              </a:solidFill>
              <a:highlight>
                <a:srgbClr val="FFFFFF"/>
              </a:highlight>
            </a:endParaRPr>
          </a:p>
          <a:p>
            <a:pPr indent="0" lvl="0" marL="0" rtl="0" algn="l">
              <a:lnSpc>
                <a:spcPct val="115000"/>
              </a:lnSpc>
              <a:spcBef>
                <a:spcPts val="0"/>
              </a:spcBef>
              <a:spcAft>
                <a:spcPts val="0"/>
              </a:spcAft>
              <a:buNone/>
            </a:pPr>
            <a:r>
              <a:t/>
            </a:r>
            <a:endParaRPr sz="950">
              <a:solidFill>
                <a:schemeClr val="dk1"/>
              </a:solidFill>
              <a:highlight>
                <a:srgbClr val="FFFFFF"/>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260" name="Google Shape;260;p27"/>
          <p:cNvPicPr preferRelativeResize="0"/>
          <p:nvPr/>
        </p:nvPicPr>
        <p:blipFill>
          <a:blip r:embed="rId3">
            <a:alphaModFix/>
          </a:blip>
          <a:stretch>
            <a:fillRect/>
          </a:stretch>
        </p:blipFill>
        <p:spPr>
          <a:xfrm>
            <a:off x="6118625" y="1504125"/>
            <a:ext cx="2801825" cy="2549202"/>
          </a:xfrm>
          <a:prstGeom prst="rect">
            <a:avLst/>
          </a:prstGeom>
          <a:noFill/>
          <a:ln>
            <a:noFill/>
          </a:ln>
        </p:spPr>
      </p:pic>
      <p:sp>
        <p:nvSpPr>
          <p:cNvPr id="261" name="Google Shape;261;p27"/>
          <p:cNvSpPr txBox="1"/>
          <p:nvPr/>
        </p:nvSpPr>
        <p:spPr>
          <a:xfrm>
            <a:off x="7513425" y="4103050"/>
            <a:ext cx="3000000" cy="33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50">
                <a:solidFill>
                  <a:schemeClr val="dk1"/>
                </a:solidFill>
              </a:rPr>
              <a:t>Image: </a:t>
            </a:r>
            <a:r>
              <a:rPr lang="en" sz="950" u="sng">
                <a:solidFill>
                  <a:schemeClr val="hlink"/>
                </a:solidFill>
                <a:hlinkClick r:id="rId4"/>
              </a:rPr>
              <a:t>medium.com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5" name="Shape 265"/>
        <p:cNvGrpSpPr/>
        <p:nvPr/>
      </p:nvGrpSpPr>
      <p:grpSpPr>
        <a:xfrm>
          <a:off x="0" y="0"/>
          <a:ext cx="0" cy="0"/>
          <a:chOff x="0" y="0"/>
          <a:chExt cx="0" cy="0"/>
        </a:xfrm>
      </p:grpSpPr>
      <p:sp>
        <p:nvSpPr>
          <p:cNvPr id="266" name="Google Shape;266;p28"/>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KNN</a:t>
            </a:r>
            <a:endParaRPr/>
          </a:p>
        </p:txBody>
      </p:sp>
      <p:cxnSp>
        <p:nvCxnSpPr>
          <p:cNvPr id="267" name="Google Shape;267;p28"/>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268" name="Google Shape;268;p28"/>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269" name="Google Shape;269;p28"/>
          <p:cNvPicPr preferRelativeResize="0"/>
          <p:nvPr/>
        </p:nvPicPr>
        <p:blipFill>
          <a:blip r:embed="rId3">
            <a:alphaModFix/>
          </a:blip>
          <a:stretch>
            <a:fillRect/>
          </a:stretch>
        </p:blipFill>
        <p:spPr>
          <a:xfrm>
            <a:off x="374625" y="1494154"/>
            <a:ext cx="4619900" cy="3519925"/>
          </a:xfrm>
          <a:prstGeom prst="rect">
            <a:avLst/>
          </a:prstGeom>
          <a:noFill/>
          <a:ln>
            <a:noFill/>
          </a:ln>
        </p:spPr>
      </p:pic>
      <p:sp>
        <p:nvSpPr>
          <p:cNvPr id="270" name="Google Shape;270;p28"/>
          <p:cNvSpPr txBox="1"/>
          <p:nvPr/>
        </p:nvSpPr>
        <p:spPr>
          <a:xfrm>
            <a:off x="112788" y="746025"/>
            <a:ext cx="3335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Tuning hyperparameter k:</a:t>
            </a:r>
            <a:endParaRPr/>
          </a:p>
          <a:p>
            <a:pPr indent="-317500" lvl="0" marL="457200" rtl="0" algn="l">
              <a:spcBef>
                <a:spcPts val="0"/>
              </a:spcBef>
              <a:spcAft>
                <a:spcPts val="0"/>
              </a:spcAft>
              <a:buSzPts val="1400"/>
              <a:buChar char="●"/>
            </a:pPr>
            <a:r>
              <a:rPr lang="en"/>
              <a:t>Best validation results for k=6</a:t>
            </a:r>
            <a:endParaRPr/>
          </a:p>
        </p:txBody>
      </p:sp>
      <p:sp>
        <p:nvSpPr>
          <p:cNvPr id="271" name="Google Shape;271;p28"/>
          <p:cNvSpPr txBox="1"/>
          <p:nvPr/>
        </p:nvSpPr>
        <p:spPr>
          <a:xfrm>
            <a:off x="3301175" y="234325"/>
            <a:ext cx="4425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rgbClr val="FFFFFF"/>
                </a:highlight>
              </a:rPr>
              <a:t>Results on </a:t>
            </a:r>
            <a:r>
              <a:rPr b="1" lang="en">
                <a:solidFill>
                  <a:srgbClr val="FF9900"/>
                </a:solidFill>
                <a:highlight>
                  <a:srgbClr val="FFFFFF"/>
                </a:highlight>
              </a:rPr>
              <a:t>Non-Engineered Features</a:t>
            </a:r>
            <a:endParaRPr b="1">
              <a:solidFill>
                <a:srgbClr val="FF99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5" name="Shape 275"/>
        <p:cNvGrpSpPr/>
        <p:nvPr/>
      </p:nvGrpSpPr>
      <p:grpSpPr>
        <a:xfrm>
          <a:off x="0" y="0"/>
          <a:ext cx="0" cy="0"/>
          <a:chOff x="0" y="0"/>
          <a:chExt cx="0" cy="0"/>
        </a:xfrm>
      </p:grpSpPr>
      <p:sp>
        <p:nvSpPr>
          <p:cNvPr id="276" name="Google Shape;276;p29"/>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KNN</a:t>
            </a:r>
            <a:endParaRPr/>
          </a:p>
        </p:txBody>
      </p:sp>
      <p:cxnSp>
        <p:nvCxnSpPr>
          <p:cNvPr id="277" name="Google Shape;277;p29"/>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278" name="Google Shape;278;p29"/>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279" name="Google Shape;279;p29"/>
          <p:cNvSpPr txBox="1"/>
          <p:nvPr/>
        </p:nvSpPr>
        <p:spPr>
          <a:xfrm>
            <a:off x="3301175" y="234325"/>
            <a:ext cx="4425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rgbClr val="FFFFFF"/>
                </a:highlight>
              </a:rPr>
              <a:t>Results on </a:t>
            </a:r>
            <a:r>
              <a:rPr b="1" lang="en">
                <a:solidFill>
                  <a:srgbClr val="FF9900"/>
                </a:solidFill>
                <a:highlight>
                  <a:srgbClr val="FFFFFF"/>
                </a:highlight>
              </a:rPr>
              <a:t>Non-Engineered Features</a:t>
            </a:r>
            <a:endParaRPr b="1">
              <a:solidFill>
                <a:srgbClr val="FF9900"/>
              </a:solidFill>
            </a:endParaRPr>
          </a:p>
        </p:txBody>
      </p:sp>
      <p:sp>
        <p:nvSpPr>
          <p:cNvPr id="280" name="Google Shape;280;p29"/>
          <p:cNvSpPr txBox="1"/>
          <p:nvPr/>
        </p:nvSpPr>
        <p:spPr>
          <a:xfrm>
            <a:off x="112788" y="746025"/>
            <a:ext cx="3335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Tuning hyperparameter k:</a:t>
            </a:r>
            <a:endParaRPr/>
          </a:p>
          <a:p>
            <a:pPr indent="-317500" lvl="0" marL="457200" rtl="0" algn="l">
              <a:spcBef>
                <a:spcPts val="0"/>
              </a:spcBef>
              <a:spcAft>
                <a:spcPts val="0"/>
              </a:spcAft>
              <a:buSzPts val="1400"/>
              <a:buChar char="●"/>
            </a:pPr>
            <a:r>
              <a:rPr lang="en"/>
              <a:t>Best validation results for k=6</a:t>
            </a:r>
            <a:endParaRPr/>
          </a:p>
        </p:txBody>
      </p:sp>
      <p:pic>
        <p:nvPicPr>
          <p:cNvPr id="281" name="Google Shape;281;p29"/>
          <p:cNvPicPr preferRelativeResize="0"/>
          <p:nvPr/>
        </p:nvPicPr>
        <p:blipFill>
          <a:blip r:embed="rId3">
            <a:alphaModFix/>
          </a:blip>
          <a:stretch>
            <a:fillRect/>
          </a:stretch>
        </p:blipFill>
        <p:spPr>
          <a:xfrm>
            <a:off x="2493050" y="2025283"/>
            <a:ext cx="6018599" cy="2987092"/>
          </a:xfrm>
          <a:prstGeom prst="rect">
            <a:avLst/>
          </a:prstGeom>
          <a:noFill/>
          <a:ln>
            <a:noFill/>
          </a:ln>
        </p:spPr>
      </p:pic>
      <p:sp>
        <p:nvSpPr>
          <p:cNvPr id="282" name="Google Shape;282;p29"/>
          <p:cNvSpPr txBox="1"/>
          <p:nvPr/>
        </p:nvSpPr>
        <p:spPr>
          <a:xfrm>
            <a:off x="134600" y="1721650"/>
            <a:ext cx="60186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Performance:</a:t>
            </a:r>
            <a:endParaRPr sz="1200"/>
          </a:p>
        </p:txBody>
      </p:sp>
      <p:pic>
        <p:nvPicPr>
          <p:cNvPr id="283" name="Google Shape;283;p29"/>
          <p:cNvPicPr preferRelativeResize="0"/>
          <p:nvPr/>
        </p:nvPicPr>
        <p:blipFill rotWithShape="1">
          <a:blip r:embed="rId4">
            <a:alphaModFix/>
          </a:blip>
          <a:srcRect b="5428" l="0" r="0" t="0"/>
          <a:stretch/>
        </p:blipFill>
        <p:spPr>
          <a:xfrm>
            <a:off x="292500" y="2342950"/>
            <a:ext cx="1857775" cy="1931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0"/>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KNN</a:t>
            </a:r>
            <a:endParaRPr/>
          </a:p>
        </p:txBody>
      </p:sp>
      <p:cxnSp>
        <p:nvCxnSpPr>
          <p:cNvPr id="289" name="Google Shape;289;p30"/>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290" name="Google Shape;290;p30"/>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291" name="Google Shape;291;p30"/>
          <p:cNvSpPr txBox="1"/>
          <p:nvPr/>
        </p:nvSpPr>
        <p:spPr>
          <a:xfrm>
            <a:off x="112788" y="746025"/>
            <a:ext cx="3335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Tuning hyperparameter k:</a:t>
            </a:r>
            <a:endParaRPr/>
          </a:p>
          <a:p>
            <a:pPr indent="-317500" lvl="0" marL="457200" rtl="0" algn="l">
              <a:spcBef>
                <a:spcPts val="0"/>
              </a:spcBef>
              <a:spcAft>
                <a:spcPts val="0"/>
              </a:spcAft>
              <a:buSzPts val="1400"/>
              <a:buChar char="●"/>
            </a:pPr>
            <a:r>
              <a:rPr lang="en"/>
              <a:t>Best validation results for k=6</a:t>
            </a:r>
            <a:endParaRPr/>
          </a:p>
        </p:txBody>
      </p:sp>
      <p:sp>
        <p:nvSpPr>
          <p:cNvPr id="292" name="Google Shape;292;p30"/>
          <p:cNvSpPr txBox="1"/>
          <p:nvPr/>
        </p:nvSpPr>
        <p:spPr>
          <a:xfrm>
            <a:off x="3301175" y="234325"/>
            <a:ext cx="4425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rgbClr val="FFFFFF"/>
                </a:highlight>
              </a:rPr>
              <a:t>Results on </a:t>
            </a:r>
            <a:r>
              <a:rPr b="1" lang="en">
                <a:solidFill>
                  <a:srgbClr val="FF9900"/>
                </a:solidFill>
                <a:highlight>
                  <a:srgbClr val="FFFFFF"/>
                </a:highlight>
              </a:rPr>
              <a:t>Engineered Features</a:t>
            </a:r>
            <a:endParaRPr b="1">
              <a:solidFill>
                <a:srgbClr val="FF9900"/>
              </a:solidFill>
            </a:endParaRPr>
          </a:p>
        </p:txBody>
      </p:sp>
      <p:pic>
        <p:nvPicPr>
          <p:cNvPr id="293" name="Google Shape;293;p30"/>
          <p:cNvPicPr preferRelativeResize="0"/>
          <p:nvPr/>
        </p:nvPicPr>
        <p:blipFill>
          <a:blip r:embed="rId3">
            <a:alphaModFix/>
          </a:blip>
          <a:stretch>
            <a:fillRect/>
          </a:stretch>
        </p:blipFill>
        <p:spPr>
          <a:xfrm>
            <a:off x="191826" y="1421950"/>
            <a:ext cx="4637931" cy="3533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1"/>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KNN</a:t>
            </a:r>
            <a:endParaRPr/>
          </a:p>
        </p:txBody>
      </p:sp>
      <p:cxnSp>
        <p:nvCxnSpPr>
          <p:cNvPr id="299" name="Google Shape;299;p31"/>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300" name="Google Shape;300;p31"/>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301" name="Google Shape;301;p31"/>
          <p:cNvSpPr txBox="1"/>
          <p:nvPr/>
        </p:nvSpPr>
        <p:spPr>
          <a:xfrm>
            <a:off x="3301175" y="234325"/>
            <a:ext cx="4425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rgbClr val="FFFFFF"/>
                </a:highlight>
              </a:rPr>
              <a:t>Results on </a:t>
            </a:r>
            <a:r>
              <a:rPr b="1" lang="en">
                <a:solidFill>
                  <a:srgbClr val="FF9900"/>
                </a:solidFill>
                <a:highlight>
                  <a:srgbClr val="FFFFFF"/>
                </a:highlight>
              </a:rPr>
              <a:t>Engineered Features</a:t>
            </a:r>
            <a:endParaRPr b="1">
              <a:solidFill>
                <a:srgbClr val="FF9900"/>
              </a:solidFill>
            </a:endParaRPr>
          </a:p>
        </p:txBody>
      </p:sp>
      <p:sp>
        <p:nvSpPr>
          <p:cNvPr id="302" name="Google Shape;302;p31"/>
          <p:cNvSpPr txBox="1"/>
          <p:nvPr/>
        </p:nvSpPr>
        <p:spPr>
          <a:xfrm>
            <a:off x="112788" y="746025"/>
            <a:ext cx="3335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Tuning hyperparameter k:</a:t>
            </a:r>
            <a:endParaRPr/>
          </a:p>
          <a:p>
            <a:pPr indent="-317500" lvl="0" marL="457200" rtl="0" algn="l">
              <a:spcBef>
                <a:spcPts val="0"/>
              </a:spcBef>
              <a:spcAft>
                <a:spcPts val="0"/>
              </a:spcAft>
              <a:buSzPts val="1400"/>
              <a:buChar char="●"/>
            </a:pPr>
            <a:r>
              <a:rPr lang="en"/>
              <a:t>Best validation results for k=6</a:t>
            </a:r>
            <a:endParaRPr/>
          </a:p>
        </p:txBody>
      </p:sp>
      <p:sp>
        <p:nvSpPr>
          <p:cNvPr id="303" name="Google Shape;303;p31"/>
          <p:cNvSpPr txBox="1"/>
          <p:nvPr/>
        </p:nvSpPr>
        <p:spPr>
          <a:xfrm>
            <a:off x="134600" y="1721650"/>
            <a:ext cx="60186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Performance:</a:t>
            </a:r>
            <a:endParaRPr sz="1200"/>
          </a:p>
        </p:txBody>
      </p:sp>
      <p:pic>
        <p:nvPicPr>
          <p:cNvPr id="304" name="Google Shape;304;p31"/>
          <p:cNvPicPr preferRelativeResize="0"/>
          <p:nvPr/>
        </p:nvPicPr>
        <p:blipFill>
          <a:blip r:embed="rId3">
            <a:alphaModFix/>
          </a:blip>
          <a:stretch>
            <a:fillRect/>
          </a:stretch>
        </p:blipFill>
        <p:spPr>
          <a:xfrm>
            <a:off x="2455175" y="1919550"/>
            <a:ext cx="6117299" cy="3036075"/>
          </a:xfrm>
          <a:prstGeom prst="rect">
            <a:avLst/>
          </a:prstGeom>
          <a:noFill/>
          <a:ln>
            <a:noFill/>
          </a:ln>
        </p:spPr>
      </p:pic>
      <p:pic>
        <p:nvPicPr>
          <p:cNvPr id="305" name="Google Shape;305;p31"/>
          <p:cNvPicPr preferRelativeResize="0"/>
          <p:nvPr/>
        </p:nvPicPr>
        <p:blipFill rotWithShape="1">
          <a:blip r:embed="rId4">
            <a:alphaModFix/>
          </a:blip>
          <a:srcRect b="0" l="0" r="11000" t="0"/>
          <a:stretch/>
        </p:blipFill>
        <p:spPr>
          <a:xfrm>
            <a:off x="269625" y="2388700"/>
            <a:ext cx="1981800" cy="2098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can we find exoplanets?</a:t>
            </a:r>
            <a:endParaRPr/>
          </a:p>
        </p:txBody>
      </p:sp>
      <p:cxnSp>
        <p:nvCxnSpPr>
          <p:cNvPr id="64" name="Google Shape;64;p14"/>
          <p:cNvCxnSpPr/>
          <p:nvPr/>
        </p:nvCxnSpPr>
        <p:spPr>
          <a:xfrm flipH="1" rot="10800000">
            <a:off x="134600" y="615325"/>
            <a:ext cx="3547500" cy="19200"/>
          </a:xfrm>
          <a:prstGeom prst="straightConnector1">
            <a:avLst/>
          </a:prstGeom>
          <a:noFill/>
          <a:ln cap="flat" cmpd="sng" w="19050">
            <a:solidFill>
              <a:srgbClr val="FF9900"/>
            </a:solidFill>
            <a:prstDash val="solid"/>
            <a:round/>
            <a:headEnd len="med" w="med" type="none"/>
            <a:tailEnd len="med" w="med" type="none"/>
          </a:ln>
        </p:spPr>
      </p:cxnSp>
      <p:sp>
        <p:nvSpPr>
          <p:cNvPr id="65" name="Google Shape;65;p14"/>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Exoplanet = planet orbiting a star other than the sun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Only in science fiction until 1992!</a:t>
            </a:r>
            <a:endParaRPr sz="1600"/>
          </a:p>
          <a:p>
            <a:pPr indent="-330200" lvl="0" marL="457200" rtl="0" algn="l">
              <a:spcBef>
                <a:spcPts val="0"/>
              </a:spcBef>
              <a:spcAft>
                <a:spcPts val="0"/>
              </a:spcAft>
              <a:buSzPts val="1600"/>
              <a:buChar char="●"/>
            </a:pPr>
            <a:r>
              <a:rPr lang="en" sz="1600"/>
              <a:t>Since then, thousands </a:t>
            </a:r>
            <a:r>
              <a:rPr lang="en" sz="1600"/>
              <a:t>discovered</a:t>
            </a:r>
            <a:r>
              <a:rPr lang="en" sz="1600"/>
              <a:t>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solidFill>
                  <a:srgbClr val="FF9900"/>
                </a:solidFill>
              </a:rPr>
              <a:t>                                                                 Artists representation!</a:t>
            </a:r>
            <a:endParaRPr sz="1600">
              <a:solidFill>
                <a:srgbClr val="FF9900"/>
              </a:solidFill>
            </a:endParaRPr>
          </a:p>
          <a:p>
            <a:pPr indent="0" lvl="0" marL="0" rtl="0" algn="l">
              <a:spcBef>
                <a:spcPts val="0"/>
              </a:spcBef>
              <a:spcAft>
                <a:spcPts val="0"/>
              </a:spcAft>
              <a:buNone/>
            </a:pPr>
            <a:r>
              <a:t/>
            </a:r>
            <a:endParaRPr sz="1600"/>
          </a:p>
        </p:txBody>
      </p:sp>
      <p:pic>
        <p:nvPicPr>
          <p:cNvPr id="66" name="Google Shape;66;p14"/>
          <p:cNvPicPr preferRelativeResize="0"/>
          <p:nvPr/>
        </p:nvPicPr>
        <p:blipFill rotWithShape="1">
          <a:blip r:embed="rId3">
            <a:alphaModFix/>
          </a:blip>
          <a:srcRect b="3651" l="30779" r="16226" t="22586"/>
          <a:stretch/>
        </p:blipFill>
        <p:spPr>
          <a:xfrm>
            <a:off x="6359780" y="0"/>
            <a:ext cx="2784220" cy="5143501"/>
          </a:xfrm>
          <a:prstGeom prst="rect">
            <a:avLst/>
          </a:prstGeom>
          <a:noFill/>
          <a:ln>
            <a:noFill/>
          </a:ln>
        </p:spPr>
      </p:pic>
      <p:sp>
        <p:nvSpPr>
          <p:cNvPr id="67" name="Google Shape;67;p14"/>
          <p:cNvSpPr txBox="1"/>
          <p:nvPr/>
        </p:nvSpPr>
        <p:spPr>
          <a:xfrm>
            <a:off x="0" y="4881075"/>
            <a:ext cx="1673100" cy="3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Graphic: Martin Vargic</a:t>
            </a:r>
            <a:endParaRPr sz="1000">
              <a:solidFill>
                <a:srgbClr val="666666"/>
              </a:solidFill>
            </a:endParaRPr>
          </a:p>
        </p:txBody>
      </p:sp>
      <p:pic>
        <p:nvPicPr>
          <p:cNvPr id="68" name="Google Shape;68;p14"/>
          <p:cNvPicPr preferRelativeResize="0"/>
          <p:nvPr/>
        </p:nvPicPr>
        <p:blipFill>
          <a:blip r:embed="rId4">
            <a:alphaModFix/>
          </a:blip>
          <a:stretch>
            <a:fillRect/>
          </a:stretch>
        </p:blipFill>
        <p:spPr>
          <a:xfrm flipH="1" rot="10800000">
            <a:off x="4926275" y="2441350"/>
            <a:ext cx="1233750" cy="818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2"/>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Random Forest</a:t>
            </a:r>
            <a:endParaRPr/>
          </a:p>
        </p:txBody>
      </p:sp>
      <p:cxnSp>
        <p:nvCxnSpPr>
          <p:cNvPr id="311" name="Google Shape;311;p32"/>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312" name="Google Shape;312;p32"/>
          <p:cNvSpPr txBox="1"/>
          <p:nvPr/>
        </p:nvSpPr>
        <p:spPr>
          <a:xfrm>
            <a:off x="191825" y="746025"/>
            <a:ext cx="8728500" cy="224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highlight>
                  <a:srgbClr val="FFFFFF"/>
                </a:highlight>
              </a:rPr>
              <a:t>Motivation: less prone to overfitting, good for high-dimensional data</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200">
              <a:solidFill>
                <a:schemeClr val="dk1"/>
              </a:solidFill>
              <a:highlight>
                <a:srgbClr val="FFFFFF"/>
              </a:highlight>
            </a:endParaRPr>
          </a:p>
          <a:p>
            <a:pPr indent="0" lvl="0" marL="0" rtl="0" algn="l">
              <a:lnSpc>
                <a:spcPct val="115000"/>
              </a:lnSpc>
              <a:spcBef>
                <a:spcPts val="0"/>
              </a:spcBef>
              <a:spcAft>
                <a:spcPts val="0"/>
              </a:spcAft>
              <a:buNone/>
            </a:pPr>
            <a:r>
              <a:rPr lang="en" sz="1200">
                <a:solidFill>
                  <a:schemeClr val="dk1"/>
                </a:solidFill>
                <a:highlight>
                  <a:srgbClr val="FFFFFF"/>
                </a:highlight>
              </a:rPr>
              <a:t>The</a:t>
            </a:r>
            <a:r>
              <a:rPr b="1" lang="en" sz="1200">
                <a:solidFill>
                  <a:schemeClr val="dk1"/>
                </a:solidFill>
                <a:highlight>
                  <a:srgbClr val="FFFFFF"/>
                </a:highlight>
              </a:rPr>
              <a:t> Random Forest </a:t>
            </a:r>
            <a:r>
              <a:rPr lang="en" sz="1200">
                <a:solidFill>
                  <a:schemeClr val="dk1"/>
                </a:solidFill>
                <a:highlight>
                  <a:srgbClr val="FFFFFF"/>
                </a:highlight>
              </a:rPr>
              <a:t>algorithm</a:t>
            </a:r>
            <a:r>
              <a:rPr b="1" lang="en" sz="1200">
                <a:solidFill>
                  <a:schemeClr val="dk1"/>
                </a:solidFill>
                <a:highlight>
                  <a:srgbClr val="FFFFFF"/>
                </a:highlight>
              </a:rPr>
              <a:t>: </a:t>
            </a:r>
            <a:r>
              <a:rPr lang="en" sz="1200">
                <a:solidFill>
                  <a:schemeClr val="dk1"/>
                </a:solidFill>
                <a:highlight>
                  <a:srgbClr val="FFFFFF"/>
                </a:highlight>
              </a:rPr>
              <a:t>c</a:t>
            </a:r>
            <a:r>
              <a:rPr lang="en" sz="1200">
                <a:solidFill>
                  <a:schemeClr val="dk1"/>
                </a:solidFill>
                <a:highlight>
                  <a:srgbClr val="FFFFFF"/>
                </a:highlight>
              </a:rPr>
              <a:t>ollection of Decision Tree (DT) classifiers, each trained on subsamples of the data</a:t>
            </a:r>
            <a:endParaRPr b="1"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AutoNum type="arabicPeriod"/>
            </a:pPr>
            <a:r>
              <a:rPr b="1" lang="en" sz="1200">
                <a:solidFill>
                  <a:schemeClr val="dk1"/>
                </a:solidFill>
                <a:highlight>
                  <a:srgbClr val="FFFFFF"/>
                </a:highlight>
              </a:rPr>
              <a:t> </a:t>
            </a:r>
            <a:r>
              <a:rPr lang="en" sz="1200">
                <a:solidFill>
                  <a:schemeClr val="dk1"/>
                </a:solidFill>
                <a:highlight>
                  <a:srgbClr val="FFFFFF"/>
                </a:highlight>
              </a:rPr>
              <a:t>For each DT</a:t>
            </a:r>
            <a:endParaRPr sz="1200">
              <a:solidFill>
                <a:schemeClr val="dk1"/>
              </a:solidFill>
              <a:highlight>
                <a:srgbClr val="FFFFFF"/>
              </a:highlight>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highlight>
                  <a:srgbClr val="FFFFFF"/>
                </a:highlight>
              </a:rPr>
              <a:t>Construct a </a:t>
            </a:r>
            <a:r>
              <a:rPr b="1" lang="en" sz="1200">
                <a:solidFill>
                  <a:schemeClr val="dk1"/>
                </a:solidFill>
                <a:highlight>
                  <a:srgbClr val="FFFFFF"/>
                </a:highlight>
              </a:rPr>
              <a:t>subset</a:t>
            </a:r>
            <a:r>
              <a:rPr lang="en" sz="1200">
                <a:solidFill>
                  <a:schemeClr val="dk1"/>
                </a:solidFill>
                <a:highlight>
                  <a:srgbClr val="FFFFFF"/>
                </a:highlight>
              </a:rPr>
              <a:t> of training data</a:t>
            </a:r>
            <a:endParaRPr sz="1200">
              <a:solidFill>
                <a:schemeClr val="dk1"/>
              </a:solidFill>
              <a:highlight>
                <a:srgbClr val="FFFFFF"/>
              </a:highlight>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highlight>
                  <a:srgbClr val="FFFFFF"/>
                </a:highlight>
              </a:rPr>
              <a:t>Iteratively </a:t>
            </a:r>
            <a:r>
              <a:rPr b="1" lang="en" sz="1200">
                <a:solidFill>
                  <a:schemeClr val="dk1"/>
                </a:solidFill>
                <a:highlight>
                  <a:srgbClr val="FFFFFF"/>
                </a:highlight>
              </a:rPr>
              <a:t>determine splits</a:t>
            </a:r>
            <a:r>
              <a:rPr lang="en" sz="1200">
                <a:solidFill>
                  <a:schemeClr val="dk1"/>
                </a:solidFill>
                <a:highlight>
                  <a:srgbClr val="FFFFFF"/>
                </a:highlight>
              </a:rPr>
              <a:t> at each node based on some metric </a:t>
            </a:r>
            <a:endParaRPr sz="1200">
              <a:solidFill>
                <a:schemeClr val="dk1"/>
              </a:solidFill>
              <a:highlight>
                <a:srgbClr val="FFFFFF"/>
              </a:highlight>
            </a:endParaRPr>
          </a:p>
          <a:p>
            <a:pPr indent="-304800" lvl="0" marL="13716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We choose information gain</a:t>
            </a:r>
            <a:endParaRPr sz="1200">
              <a:solidFill>
                <a:schemeClr val="dk1"/>
              </a:solidFill>
              <a:highlight>
                <a:srgbClr val="FFFFFF"/>
              </a:highlight>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highlight>
                  <a:srgbClr val="FFFFFF"/>
                </a:highlight>
              </a:rPr>
              <a:t>Stop once all nodes contain only </a:t>
            </a:r>
            <a:r>
              <a:rPr b="1" lang="en" sz="1200">
                <a:solidFill>
                  <a:schemeClr val="dk1"/>
                </a:solidFill>
                <a:highlight>
                  <a:srgbClr val="FFFFFF"/>
                </a:highlight>
              </a:rPr>
              <a:t>one class</a:t>
            </a:r>
            <a:endParaRPr sz="1200">
              <a:solidFill>
                <a:schemeClr val="dk1"/>
              </a:solidFill>
              <a:highlight>
                <a:srgbClr val="FFFFFF"/>
              </a:highlight>
            </a:endParaRPr>
          </a:p>
          <a:p>
            <a:pPr indent="-304800" lvl="1" marL="914400" rtl="0" algn="l">
              <a:lnSpc>
                <a:spcPct val="115000"/>
              </a:lnSpc>
              <a:spcBef>
                <a:spcPts val="0"/>
              </a:spcBef>
              <a:spcAft>
                <a:spcPts val="0"/>
              </a:spcAft>
              <a:buClr>
                <a:schemeClr val="dk1"/>
              </a:buClr>
              <a:buSzPts val="1200"/>
              <a:buAutoNum type="alphaLcPeriod"/>
            </a:pPr>
            <a:r>
              <a:rPr b="1" lang="en" sz="1200">
                <a:solidFill>
                  <a:schemeClr val="dk1"/>
                </a:solidFill>
                <a:highlight>
                  <a:srgbClr val="FFFFFF"/>
                </a:highlight>
              </a:rPr>
              <a:t>Prune</a:t>
            </a:r>
            <a:r>
              <a:rPr lang="en" sz="1200">
                <a:solidFill>
                  <a:schemeClr val="dk1"/>
                </a:solidFill>
                <a:highlight>
                  <a:srgbClr val="FFFFFF"/>
                </a:highlight>
              </a:rPr>
              <a:t> to reduce overfitting </a:t>
            </a:r>
            <a:endParaRPr sz="1200">
              <a:solidFill>
                <a:schemeClr val="dk1"/>
              </a:solidFill>
              <a:highlight>
                <a:srgbClr val="FFFFFF"/>
              </a:highlight>
            </a:endParaRPr>
          </a:p>
          <a:p>
            <a:pPr indent="-304800" lvl="0" marL="13716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We set a maximum tree depth, but we still overfit </a:t>
            </a:r>
            <a:endParaRPr sz="1200">
              <a:solidFill>
                <a:schemeClr val="dk1"/>
              </a:solidFill>
              <a:highlight>
                <a:srgbClr val="FFFFFF"/>
              </a:highlight>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highlight>
                  <a:srgbClr val="FFFFFF"/>
                </a:highlight>
              </a:rPr>
              <a:t>Label new observations with the </a:t>
            </a:r>
            <a:r>
              <a:rPr b="1" lang="en" sz="1200">
                <a:solidFill>
                  <a:schemeClr val="dk1"/>
                </a:solidFill>
                <a:highlight>
                  <a:srgbClr val="FFFFFF"/>
                </a:highlight>
              </a:rPr>
              <a:t>mode of training labels</a:t>
            </a:r>
            <a:r>
              <a:rPr lang="en" sz="1200">
                <a:solidFill>
                  <a:schemeClr val="dk1"/>
                </a:solidFill>
                <a:highlight>
                  <a:srgbClr val="FFFFFF"/>
                </a:highlight>
              </a:rPr>
              <a:t> in</a:t>
            </a:r>
            <a:endParaRPr sz="1200">
              <a:solidFill>
                <a:schemeClr val="dk1"/>
              </a:solidFill>
              <a:highlight>
                <a:srgbClr val="FFFFFF"/>
              </a:highlight>
            </a:endParaRPr>
          </a:p>
          <a:p>
            <a:pPr indent="0" lvl="0" marL="914400" rtl="0" algn="l">
              <a:lnSpc>
                <a:spcPct val="115000"/>
              </a:lnSpc>
              <a:spcBef>
                <a:spcPts val="0"/>
              </a:spcBef>
              <a:spcAft>
                <a:spcPts val="0"/>
              </a:spcAft>
              <a:buNone/>
            </a:pPr>
            <a:r>
              <a:rPr lang="en" sz="1200">
                <a:solidFill>
                  <a:schemeClr val="dk1"/>
                </a:solidFill>
                <a:highlight>
                  <a:srgbClr val="FFFFFF"/>
                </a:highlight>
              </a:rPr>
              <a:t> the reached leaf node </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highlight>
                  <a:srgbClr val="FFFFFF"/>
                </a:highlight>
              </a:rPr>
              <a:t>Classification is assigned using the </a:t>
            </a:r>
            <a:r>
              <a:rPr b="1" lang="en" sz="1200">
                <a:solidFill>
                  <a:schemeClr val="dk1"/>
                </a:solidFill>
                <a:highlight>
                  <a:srgbClr val="FFFFFF"/>
                </a:highlight>
              </a:rPr>
              <a:t>majority vote</a:t>
            </a:r>
            <a:r>
              <a:rPr lang="en" sz="1200">
                <a:solidFill>
                  <a:schemeClr val="dk1"/>
                </a:solidFill>
                <a:highlight>
                  <a:srgbClr val="FFFFFF"/>
                </a:highlight>
              </a:rPr>
              <a:t>.</a:t>
            </a:r>
            <a:endParaRPr sz="1200">
              <a:solidFill>
                <a:schemeClr val="dk1"/>
              </a:solidFill>
              <a:highlight>
                <a:srgbClr val="FFFFFF"/>
              </a:highlight>
            </a:endParaRPr>
          </a:p>
          <a:p>
            <a:pPr indent="0" lvl="0" marL="0" rtl="0" algn="l">
              <a:spcBef>
                <a:spcPts val="0"/>
              </a:spcBef>
              <a:spcAft>
                <a:spcPts val="0"/>
              </a:spcAft>
              <a:buNone/>
            </a:pPr>
            <a:r>
              <a:t/>
            </a:r>
            <a:endParaRPr sz="1600"/>
          </a:p>
        </p:txBody>
      </p:sp>
      <p:pic>
        <p:nvPicPr>
          <p:cNvPr id="313" name="Google Shape;313;p32"/>
          <p:cNvPicPr preferRelativeResize="0"/>
          <p:nvPr/>
        </p:nvPicPr>
        <p:blipFill>
          <a:blip r:embed="rId3">
            <a:alphaModFix/>
          </a:blip>
          <a:stretch>
            <a:fillRect/>
          </a:stretch>
        </p:blipFill>
        <p:spPr>
          <a:xfrm>
            <a:off x="4745350" y="2486200"/>
            <a:ext cx="4551050" cy="2555174"/>
          </a:xfrm>
          <a:prstGeom prst="rect">
            <a:avLst/>
          </a:prstGeom>
          <a:noFill/>
          <a:ln>
            <a:noFill/>
          </a:ln>
        </p:spPr>
      </p:pic>
      <p:sp>
        <p:nvSpPr>
          <p:cNvPr id="314" name="Google Shape;314;p32"/>
          <p:cNvSpPr txBox="1"/>
          <p:nvPr/>
        </p:nvSpPr>
        <p:spPr>
          <a:xfrm>
            <a:off x="191825" y="3779350"/>
            <a:ext cx="4293600" cy="149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highlight>
                  <a:schemeClr val="lt1"/>
                </a:highlight>
              </a:rPr>
              <a:t>Initially, find a </a:t>
            </a:r>
            <a:r>
              <a:rPr lang="en" sz="1200">
                <a:solidFill>
                  <a:schemeClr val="dk1"/>
                </a:solidFill>
                <a:highlight>
                  <a:schemeClr val="lt1"/>
                </a:highlight>
              </a:rPr>
              <a:t>bias </a:t>
            </a:r>
            <a:r>
              <a:rPr lang="en" sz="1200">
                <a:solidFill>
                  <a:schemeClr val="dk1"/>
                </a:solidFill>
                <a:highlight>
                  <a:schemeClr val="lt1"/>
                </a:highlight>
              </a:rPr>
              <a:t>to misclassify observations as negative rather than as positive. </a:t>
            </a:r>
            <a:endParaRPr sz="1200">
              <a:solidFill>
                <a:schemeClr val="dk1"/>
              </a:solidFill>
              <a:highlight>
                <a:schemeClr val="lt1"/>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Based on science case, prefer the opposite</a:t>
            </a:r>
            <a:endParaRPr sz="1200">
              <a:solidFill>
                <a:schemeClr val="dk1"/>
              </a:solidFill>
              <a:highlight>
                <a:schemeClr val="lt1"/>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Add a </a:t>
            </a:r>
            <a:r>
              <a:rPr b="1" lang="en" sz="1200">
                <a:solidFill>
                  <a:schemeClr val="dk1"/>
                </a:solidFill>
                <a:highlight>
                  <a:schemeClr val="lt1"/>
                </a:highlight>
              </a:rPr>
              <a:t>set of class weights</a:t>
            </a:r>
            <a:r>
              <a:rPr lang="en" sz="1200">
                <a:solidFill>
                  <a:schemeClr val="dk1"/>
                </a:solidFill>
                <a:highlight>
                  <a:schemeClr val="lt1"/>
                </a:highlight>
              </a:rPr>
              <a:t> to encourage positive classifications</a:t>
            </a:r>
            <a:endParaRPr sz="1200">
              <a:solidFill>
                <a:schemeClr val="dk1"/>
              </a:solidFill>
              <a:highlight>
                <a:schemeClr val="lt1"/>
              </a:highlight>
            </a:endParaRPr>
          </a:p>
          <a:p>
            <a:pPr indent="0" lvl="0" marL="0" rtl="0" algn="l">
              <a:spcBef>
                <a:spcPts val="0"/>
              </a:spcBef>
              <a:spcAft>
                <a:spcPts val="0"/>
              </a:spcAft>
              <a:buNone/>
            </a:pPr>
            <a:r>
              <a:t/>
            </a:r>
            <a:endParaRPr sz="1600">
              <a:solidFill>
                <a:schemeClr val="dk1"/>
              </a:solidFill>
            </a:endParaRPr>
          </a:p>
        </p:txBody>
      </p:sp>
      <p:sp>
        <p:nvSpPr>
          <p:cNvPr id="315" name="Google Shape;315;p32"/>
          <p:cNvSpPr txBox="1"/>
          <p:nvPr/>
        </p:nvSpPr>
        <p:spPr>
          <a:xfrm>
            <a:off x="8184825" y="4739050"/>
            <a:ext cx="863400" cy="33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50">
                <a:solidFill>
                  <a:schemeClr val="dk1"/>
                </a:solidFill>
              </a:rPr>
              <a:t>Image: </a:t>
            </a:r>
            <a:r>
              <a:rPr lang="en" sz="950" u="sng">
                <a:solidFill>
                  <a:schemeClr val="hlink"/>
                </a:solidFill>
                <a:hlinkClick r:id="rId4"/>
              </a:rPr>
              <a:t>IBM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9" name="Shape 319"/>
        <p:cNvGrpSpPr/>
        <p:nvPr/>
      </p:nvGrpSpPr>
      <p:grpSpPr>
        <a:xfrm>
          <a:off x="0" y="0"/>
          <a:ext cx="0" cy="0"/>
          <a:chOff x="0" y="0"/>
          <a:chExt cx="0" cy="0"/>
        </a:xfrm>
      </p:grpSpPr>
      <p:sp>
        <p:nvSpPr>
          <p:cNvPr id="320" name="Google Shape;320;p33"/>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a:t>
            </a:r>
            <a:r>
              <a:rPr lang="en"/>
              <a:t>Random Forest</a:t>
            </a:r>
            <a:endParaRPr/>
          </a:p>
        </p:txBody>
      </p:sp>
      <p:cxnSp>
        <p:nvCxnSpPr>
          <p:cNvPr id="321" name="Google Shape;321;p33"/>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322" name="Google Shape;322;p33"/>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323" name="Google Shape;323;p33"/>
          <p:cNvSpPr txBox="1"/>
          <p:nvPr/>
        </p:nvSpPr>
        <p:spPr>
          <a:xfrm>
            <a:off x="112799" y="746025"/>
            <a:ext cx="5854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Tuning hyperparameter n_estimators (number of classifiers):</a:t>
            </a:r>
            <a:endParaRPr/>
          </a:p>
          <a:p>
            <a:pPr indent="-317500" lvl="0" marL="457200" rtl="0" algn="l">
              <a:spcBef>
                <a:spcPts val="0"/>
              </a:spcBef>
              <a:spcAft>
                <a:spcPts val="0"/>
              </a:spcAft>
              <a:buSzPts val="1400"/>
              <a:buChar char="●"/>
            </a:pPr>
            <a:r>
              <a:rPr lang="en"/>
              <a:t>Best validation results for n_estimators =  25</a:t>
            </a:r>
            <a:endParaRPr/>
          </a:p>
        </p:txBody>
      </p:sp>
      <p:sp>
        <p:nvSpPr>
          <p:cNvPr id="324" name="Google Shape;324;p33"/>
          <p:cNvSpPr txBox="1"/>
          <p:nvPr/>
        </p:nvSpPr>
        <p:spPr>
          <a:xfrm>
            <a:off x="4215575" y="234325"/>
            <a:ext cx="4425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rgbClr val="FFFFFF"/>
                </a:highlight>
              </a:rPr>
              <a:t>Results on </a:t>
            </a:r>
            <a:r>
              <a:rPr b="1" lang="en">
                <a:solidFill>
                  <a:srgbClr val="FF9900"/>
                </a:solidFill>
                <a:highlight>
                  <a:srgbClr val="FFFFFF"/>
                </a:highlight>
              </a:rPr>
              <a:t>Non-Engineered Features</a:t>
            </a:r>
            <a:endParaRPr b="1">
              <a:solidFill>
                <a:srgbClr val="FF9900"/>
              </a:solidFill>
            </a:endParaRPr>
          </a:p>
        </p:txBody>
      </p:sp>
      <p:pic>
        <p:nvPicPr>
          <p:cNvPr id="325" name="Google Shape;325;p33"/>
          <p:cNvPicPr preferRelativeResize="0"/>
          <p:nvPr/>
        </p:nvPicPr>
        <p:blipFill>
          <a:blip r:embed="rId3">
            <a:alphaModFix/>
          </a:blip>
          <a:stretch>
            <a:fillRect/>
          </a:stretch>
        </p:blipFill>
        <p:spPr>
          <a:xfrm>
            <a:off x="339700" y="1421950"/>
            <a:ext cx="4637942" cy="3533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9" name="Shape 329"/>
        <p:cNvGrpSpPr/>
        <p:nvPr/>
      </p:nvGrpSpPr>
      <p:grpSpPr>
        <a:xfrm>
          <a:off x="0" y="0"/>
          <a:ext cx="0" cy="0"/>
          <a:chOff x="0" y="0"/>
          <a:chExt cx="0" cy="0"/>
        </a:xfrm>
      </p:grpSpPr>
      <p:sp>
        <p:nvSpPr>
          <p:cNvPr id="330" name="Google Shape;330;p34"/>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a:t>
            </a:r>
            <a:r>
              <a:rPr lang="en"/>
              <a:t>Random Forest</a:t>
            </a:r>
            <a:endParaRPr/>
          </a:p>
        </p:txBody>
      </p:sp>
      <p:cxnSp>
        <p:nvCxnSpPr>
          <p:cNvPr id="331" name="Google Shape;331;p34"/>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332" name="Google Shape;332;p34"/>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333" name="Google Shape;333;p34"/>
          <p:cNvSpPr txBox="1"/>
          <p:nvPr/>
        </p:nvSpPr>
        <p:spPr>
          <a:xfrm>
            <a:off x="4215575" y="234325"/>
            <a:ext cx="4425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rgbClr val="FFFFFF"/>
                </a:highlight>
              </a:rPr>
              <a:t>Results on </a:t>
            </a:r>
            <a:r>
              <a:rPr b="1" lang="en">
                <a:solidFill>
                  <a:srgbClr val="FF9900"/>
                </a:solidFill>
                <a:highlight>
                  <a:srgbClr val="FFFFFF"/>
                </a:highlight>
              </a:rPr>
              <a:t>Non-Engineered Features</a:t>
            </a:r>
            <a:endParaRPr b="1">
              <a:solidFill>
                <a:srgbClr val="FF9900"/>
              </a:solidFill>
            </a:endParaRPr>
          </a:p>
        </p:txBody>
      </p:sp>
      <p:sp>
        <p:nvSpPr>
          <p:cNvPr id="334" name="Google Shape;334;p34"/>
          <p:cNvSpPr txBox="1"/>
          <p:nvPr/>
        </p:nvSpPr>
        <p:spPr>
          <a:xfrm>
            <a:off x="134600" y="1721650"/>
            <a:ext cx="60186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Performance:</a:t>
            </a:r>
            <a:endParaRPr sz="1200"/>
          </a:p>
        </p:txBody>
      </p:sp>
      <p:sp>
        <p:nvSpPr>
          <p:cNvPr id="335" name="Google Shape;335;p34"/>
          <p:cNvSpPr txBox="1"/>
          <p:nvPr/>
        </p:nvSpPr>
        <p:spPr>
          <a:xfrm>
            <a:off x="112799" y="746025"/>
            <a:ext cx="5854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Tuning hyperparameter n_estimators (number of classifiers):</a:t>
            </a:r>
            <a:endParaRPr/>
          </a:p>
          <a:p>
            <a:pPr indent="-317500" lvl="0" marL="457200" rtl="0" algn="l">
              <a:spcBef>
                <a:spcPts val="0"/>
              </a:spcBef>
              <a:spcAft>
                <a:spcPts val="0"/>
              </a:spcAft>
              <a:buSzPts val="1400"/>
              <a:buChar char="●"/>
            </a:pPr>
            <a:r>
              <a:rPr lang="en"/>
              <a:t>Best validation results for n_estimators =  25</a:t>
            </a:r>
            <a:endParaRPr/>
          </a:p>
        </p:txBody>
      </p:sp>
      <p:pic>
        <p:nvPicPr>
          <p:cNvPr id="336" name="Google Shape;336;p34"/>
          <p:cNvPicPr preferRelativeResize="0"/>
          <p:nvPr/>
        </p:nvPicPr>
        <p:blipFill>
          <a:blip r:embed="rId3">
            <a:alphaModFix/>
          </a:blip>
          <a:stretch>
            <a:fillRect/>
          </a:stretch>
        </p:blipFill>
        <p:spPr>
          <a:xfrm>
            <a:off x="300500" y="2327825"/>
            <a:ext cx="1917800" cy="2028225"/>
          </a:xfrm>
          <a:prstGeom prst="rect">
            <a:avLst/>
          </a:prstGeom>
          <a:noFill/>
          <a:ln>
            <a:noFill/>
          </a:ln>
        </p:spPr>
      </p:pic>
      <p:pic>
        <p:nvPicPr>
          <p:cNvPr id="337" name="Google Shape;337;p34"/>
          <p:cNvPicPr preferRelativeResize="0"/>
          <p:nvPr/>
        </p:nvPicPr>
        <p:blipFill>
          <a:blip r:embed="rId4">
            <a:alphaModFix/>
          </a:blip>
          <a:stretch>
            <a:fillRect/>
          </a:stretch>
        </p:blipFill>
        <p:spPr>
          <a:xfrm>
            <a:off x="2440625" y="1658824"/>
            <a:ext cx="6532274" cy="32420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5"/>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a:t>
            </a:r>
            <a:r>
              <a:rPr lang="en"/>
              <a:t>Random Forest</a:t>
            </a:r>
            <a:endParaRPr/>
          </a:p>
        </p:txBody>
      </p:sp>
      <p:cxnSp>
        <p:nvCxnSpPr>
          <p:cNvPr id="343" name="Google Shape;343;p35"/>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344" name="Google Shape;344;p35"/>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345" name="Google Shape;345;p35"/>
          <p:cNvSpPr txBox="1"/>
          <p:nvPr/>
        </p:nvSpPr>
        <p:spPr>
          <a:xfrm>
            <a:off x="112800" y="746025"/>
            <a:ext cx="7373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Tuning hyperparameter </a:t>
            </a:r>
            <a:r>
              <a:rPr lang="en">
                <a:solidFill>
                  <a:schemeClr val="dk1"/>
                </a:solidFill>
              </a:rPr>
              <a:t>n_estimators (number of classifiers):</a:t>
            </a:r>
            <a:endParaRPr/>
          </a:p>
          <a:p>
            <a:pPr indent="-317500" lvl="0" marL="457200" rtl="0" algn="l">
              <a:spcBef>
                <a:spcPts val="0"/>
              </a:spcBef>
              <a:spcAft>
                <a:spcPts val="0"/>
              </a:spcAft>
              <a:buSzPts val="1400"/>
              <a:buChar char="●"/>
            </a:pPr>
            <a:r>
              <a:rPr lang="en"/>
              <a:t>Best validation results for n_estimators = 36</a:t>
            </a:r>
            <a:endParaRPr/>
          </a:p>
        </p:txBody>
      </p:sp>
      <p:sp>
        <p:nvSpPr>
          <p:cNvPr id="346" name="Google Shape;346;p35"/>
          <p:cNvSpPr txBox="1"/>
          <p:nvPr/>
        </p:nvSpPr>
        <p:spPr>
          <a:xfrm>
            <a:off x="4748975" y="234325"/>
            <a:ext cx="4425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rgbClr val="FFFFFF"/>
                </a:highlight>
              </a:rPr>
              <a:t>Results on </a:t>
            </a:r>
            <a:r>
              <a:rPr b="1" lang="en">
                <a:solidFill>
                  <a:srgbClr val="FF9900"/>
                </a:solidFill>
                <a:highlight>
                  <a:srgbClr val="FFFFFF"/>
                </a:highlight>
              </a:rPr>
              <a:t>Engineered Features</a:t>
            </a:r>
            <a:endParaRPr b="1">
              <a:solidFill>
                <a:srgbClr val="FF9900"/>
              </a:solidFill>
            </a:endParaRPr>
          </a:p>
        </p:txBody>
      </p:sp>
      <p:pic>
        <p:nvPicPr>
          <p:cNvPr id="347" name="Google Shape;347;p35"/>
          <p:cNvPicPr preferRelativeResize="0"/>
          <p:nvPr/>
        </p:nvPicPr>
        <p:blipFill>
          <a:blip r:embed="rId3">
            <a:alphaModFix/>
          </a:blip>
          <a:stretch>
            <a:fillRect/>
          </a:stretch>
        </p:blipFill>
        <p:spPr>
          <a:xfrm>
            <a:off x="489675" y="1421950"/>
            <a:ext cx="4637927" cy="3533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6"/>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a:t>
            </a:r>
            <a:r>
              <a:rPr lang="en"/>
              <a:t>Random Forest</a:t>
            </a:r>
            <a:endParaRPr/>
          </a:p>
        </p:txBody>
      </p:sp>
      <p:cxnSp>
        <p:nvCxnSpPr>
          <p:cNvPr id="353" name="Google Shape;353;p36"/>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354" name="Google Shape;354;p36"/>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355" name="Google Shape;355;p36"/>
          <p:cNvSpPr txBox="1"/>
          <p:nvPr/>
        </p:nvSpPr>
        <p:spPr>
          <a:xfrm>
            <a:off x="4748975" y="234325"/>
            <a:ext cx="4425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rgbClr val="FFFFFF"/>
                </a:highlight>
              </a:rPr>
              <a:t>Results on </a:t>
            </a:r>
            <a:r>
              <a:rPr b="1" lang="en">
                <a:solidFill>
                  <a:srgbClr val="FF9900"/>
                </a:solidFill>
                <a:highlight>
                  <a:srgbClr val="FFFFFF"/>
                </a:highlight>
              </a:rPr>
              <a:t>Engineered Features</a:t>
            </a:r>
            <a:endParaRPr b="1">
              <a:solidFill>
                <a:srgbClr val="FF9900"/>
              </a:solidFill>
            </a:endParaRPr>
          </a:p>
        </p:txBody>
      </p:sp>
      <p:sp>
        <p:nvSpPr>
          <p:cNvPr id="356" name="Google Shape;356;p36"/>
          <p:cNvSpPr txBox="1"/>
          <p:nvPr/>
        </p:nvSpPr>
        <p:spPr>
          <a:xfrm>
            <a:off x="134600" y="1721650"/>
            <a:ext cx="60186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Performance:</a:t>
            </a:r>
            <a:endParaRPr sz="1200"/>
          </a:p>
        </p:txBody>
      </p:sp>
      <p:sp>
        <p:nvSpPr>
          <p:cNvPr id="357" name="Google Shape;357;p36"/>
          <p:cNvSpPr txBox="1"/>
          <p:nvPr/>
        </p:nvSpPr>
        <p:spPr>
          <a:xfrm>
            <a:off x="112800" y="746025"/>
            <a:ext cx="7373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Tuning hyperparameter </a:t>
            </a:r>
            <a:r>
              <a:rPr lang="en">
                <a:solidFill>
                  <a:schemeClr val="dk1"/>
                </a:solidFill>
              </a:rPr>
              <a:t>n_estimators (number of classifiers):</a:t>
            </a:r>
            <a:endParaRPr/>
          </a:p>
          <a:p>
            <a:pPr indent="-317500" lvl="0" marL="457200" rtl="0" algn="l">
              <a:spcBef>
                <a:spcPts val="0"/>
              </a:spcBef>
              <a:spcAft>
                <a:spcPts val="0"/>
              </a:spcAft>
              <a:buSzPts val="1400"/>
              <a:buChar char="●"/>
            </a:pPr>
            <a:r>
              <a:rPr lang="en"/>
              <a:t>Best validation results for n_estimators = 36</a:t>
            </a:r>
            <a:endParaRPr/>
          </a:p>
        </p:txBody>
      </p:sp>
      <p:pic>
        <p:nvPicPr>
          <p:cNvPr id="358" name="Google Shape;358;p36"/>
          <p:cNvPicPr preferRelativeResize="0"/>
          <p:nvPr/>
        </p:nvPicPr>
        <p:blipFill>
          <a:blip r:embed="rId3">
            <a:alphaModFix/>
          </a:blip>
          <a:stretch>
            <a:fillRect/>
          </a:stretch>
        </p:blipFill>
        <p:spPr>
          <a:xfrm>
            <a:off x="260425" y="2342950"/>
            <a:ext cx="2042325" cy="2084525"/>
          </a:xfrm>
          <a:prstGeom prst="rect">
            <a:avLst/>
          </a:prstGeom>
          <a:noFill/>
          <a:ln>
            <a:noFill/>
          </a:ln>
        </p:spPr>
      </p:pic>
      <p:pic>
        <p:nvPicPr>
          <p:cNvPr id="359" name="Google Shape;359;p36"/>
          <p:cNvPicPr preferRelativeResize="0"/>
          <p:nvPr/>
        </p:nvPicPr>
        <p:blipFill>
          <a:blip r:embed="rId4">
            <a:alphaModFix/>
          </a:blip>
          <a:stretch>
            <a:fillRect/>
          </a:stretch>
        </p:blipFill>
        <p:spPr>
          <a:xfrm>
            <a:off x="2236950" y="1906124"/>
            <a:ext cx="6522899" cy="3237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3" name="Shape 363"/>
        <p:cNvGrpSpPr/>
        <p:nvPr/>
      </p:nvGrpSpPr>
      <p:grpSpPr>
        <a:xfrm>
          <a:off x="0" y="0"/>
          <a:ext cx="0" cy="0"/>
          <a:chOff x="0" y="0"/>
          <a:chExt cx="0" cy="0"/>
        </a:xfrm>
      </p:grpSpPr>
      <p:sp>
        <p:nvSpPr>
          <p:cNvPr id="364" name="Google Shape;364;p37"/>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a:t>
            </a:r>
            <a:r>
              <a:rPr lang="en"/>
              <a:t>Weighted Logistic Regression</a:t>
            </a:r>
            <a:endParaRPr/>
          </a:p>
        </p:txBody>
      </p:sp>
      <p:cxnSp>
        <p:nvCxnSpPr>
          <p:cNvPr id="365" name="Google Shape;365;p37"/>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366" name="Google Shape;366;p37"/>
          <p:cNvSpPr txBox="1"/>
          <p:nvPr/>
        </p:nvSpPr>
        <p:spPr>
          <a:xfrm>
            <a:off x="191825" y="974625"/>
            <a:ext cx="49236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highlight>
                  <a:srgbClr val="FFFFFF"/>
                </a:highlight>
              </a:rPr>
              <a:t>The </a:t>
            </a:r>
            <a:r>
              <a:rPr b="1" lang="en" sz="1200">
                <a:solidFill>
                  <a:schemeClr val="dk1"/>
                </a:solidFill>
                <a:highlight>
                  <a:srgbClr val="FFFFFF"/>
                </a:highlight>
              </a:rPr>
              <a:t>Logistic Regression </a:t>
            </a:r>
            <a:r>
              <a:rPr lang="en" sz="1200">
                <a:solidFill>
                  <a:schemeClr val="dk1"/>
                </a:solidFill>
                <a:highlight>
                  <a:srgbClr val="FFFFFF"/>
                </a:highlight>
              </a:rPr>
              <a:t>algorithm:</a:t>
            </a:r>
            <a:r>
              <a:rPr b="1" lang="en" sz="1200">
                <a:solidFill>
                  <a:schemeClr val="dk1"/>
                </a:solidFill>
                <a:highlight>
                  <a:srgbClr val="FFFFFF"/>
                </a:highlight>
              </a:rPr>
              <a:t> </a:t>
            </a:r>
            <a:endParaRPr b="1"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highlight>
                  <a:srgbClr val="FFFFFF"/>
                </a:highlight>
              </a:rPr>
              <a:t>Construct a decision boundary in feature space by finding the logistic function that best splits the data</a:t>
            </a:r>
            <a:r>
              <a:rPr lang="en" sz="1200">
                <a:solidFill>
                  <a:schemeClr val="dk1"/>
                </a:solidFill>
              </a:rPr>
              <a:t> </a:t>
            </a:r>
            <a:r>
              <a:rPr lang="en" sz="1200">
                <a:solidFill>
                  <a:schemeClr val="dk1"/>
                </a:solidFill>
                <a:highlight>
                  <a:srgbClr val="FFFFFF"/>
                </a:highlight>
              </a:rPr>
              <a:t>by class label. </a:t>
            </a:r>
            <a:endParaRPr sz="1200">
              <a:solidFill>
                <a:schemeClr val="dk1"/>
              </a:solidFill>
              <a:highlight>
                <a:srgbClr val="FFFFFF"/>
              </a:highlight>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highlight>
                  <a:srgbClr val="FFFFFF"/>
                </a:highlight>
              </a:rPr>
              <a:t>Best-split is determined by minimizing the log-loss of the predicted and true values</a:t>
            </a:r>
            <a:endParaRPr sz="1200">
              <a:solidFill>
                <a:schemeClr val="dk1"/>
              </a:solidFill>
              <a:highlight>
                <a:srgbClr val="FFFFFF"/>
              </a:highlight>
            </a:endParaRPr>
          </a:p>
          <a:p>
            <a:pPr indent="-304800" lvl="1" marL="914400" rtl="0" algn="l">
              <a:lnSpc>
                <a:spcPct val="115000"/>
              </a:lnSpc>
              <a:spcBef>
                <a:spcPts val="0"/>
              </a:spcBef>
              <a:spcAft>
                <a:spcPts val="0"/>
              </a:spcAft>
              <a:buClr>
                <a:schemeClr val="dk1"/>
              </a:buClr>
              <a:buSzPts val="1200"/>
              <a:buAutoNum type="alphaLcPeriod"/>
            </a:pPr>
            <a:r>
              <a:rPr lang="en" sz="1200">
                <a:solidFill>
                  <a:schemeClr val="dk1"/>
                </a:solidFill>
                <a:highlight>
                  <a:srgbClr val="FFFFFF"/>
                </a:highlight>
              </a:rPr>
              <a:t>Can return likelihoods; we use a classification threshold of 0.5.</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100">
              <a:solidFill>
                <a:schemeClr val="dk1"/>
              </a:solidFill>
              <a:highlight>
                <a:srgbClr val="FFFFFF"/>
              </a:highlight>
            </a:endParaRPr>
          </a:p>
          <a:p>
            <a:pPr indent="0" lvl="0" marL="0" rtl="0" algn="l">
              <a:lnSpc>
                <a:spcPct val="115000"/>
              </a:lnSpc>
              <a:spcBef>
                <a:spcPts val="0"/>
              </a:spcBef>
              <a:spcAft>
                <a:spcPts val="0"/>
              </a:spcAft>
              <a:buNone/>
            </a:pPr>
            <a:r>
              <a:t/>
            </a:r>
            <a:endParaRPr sz="1100">
              <a:solidFill>
                <a:schemeClr val="dk1"/>
              </a:solidFill>
              <a:highlight>
                <a:srgbClr val="FFFFFF"/>
              </a:highlight>
            </a:endParaRPr>
          </a:p>
          <a:p>
            <a:pPr indent="0" lvl="0" marL="0" rtl="0" algn="l">
              <a:lnSpc>
                <a:spcPct val="115000"/>
              </a:lnSpc>
              <a:spcBef>
                <a:spcPts val="0"/>
              </a:spcBef>
              <a:spcAft>
                <a:spcPts val="0"/>
              </a:spcAft>
              <a:buNone/>
            </a:pPr>
            <a:r>
              <a:rPr lang="en" sz="1200">
                <a:solidFill>
                  <a:schemeClr val="dk1"/>
                </a:solidFill>
                <a:highlight>
                  <a:srgbClr val="FFFFFF"/>
                </a:highlight>
              </a:rPr>
              <a:t>We were </a:t>
            </a:r>
            <a:r>
              <a:rPr b="1" lang="en" sz="1200">
                <a:solidFill>
                  <a:schemeClr val="dk1"/>
                </a:solidFill>
                <a:highlight>
                  <a:srgbClr val="FFFFFF"/>
                </a:highlight>
              </a:rPr>
              <a:t>unable to achieve good performance</a:t>
            </a:r>
            <a:r>
              <a:rPr lang="en" sz="1200">
                <a:solidFill>
                  <a:schemeClr val="dk1"/>
                </a:solidFill>
                <a:highlight>
                  <a:srgbClr val="FFFFFF"/>
                </a:highlight>
              </a:rPr>
              <a:t> </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Model either classified all observations as positive or all observations as negative each time</a:t>
            </a:r>
            <a:endParaRPr sz="1200">
              <a:solidFill>
                <a:schemeClr val="dk1"/>
              </a:solidFill>
              <a:highlight>
                <a:srgbClr val="FFFFFF"/>
              </a:highlight>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Can’t closely fit our decision boundary</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Add class weights to encourage the model to make both positive and negative classifications</a:t>
            </a:r>
            <a:endParaRPr sz="1200">
              <a:solidFill>
                <a:schemeClr val="dk1"/>
              </a:solidFill>
              <a:highlight>
                <a:srgbClr val="FFFFFF"/>
              </a:highlight>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Highly sensitive to class weights near critical value</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b="1" sz="1100">
              <a:solidFill>
                <a:schemeClr val="dk1"/>
              </a:solidFill>
              <a:highlight>
                <a:srgbClr val="FFFFFF"/>
              </a:highlight>
            </a:endParaRPr>
          </a:p>
        </p:txBody>
      </p:sp>
      <p:pic>
        <p:nvPicPr>
          <p:cNvPr id="367" name="Google Shape;367;p37"/>
          <p:cNvPicPr preferRelativeResize="0"/>
          <p:nvPr/>
        </p:nvPicPr>
        <p:blipFill>
          <a:blip r:embed="rId3">
            <a:alphaModFix/>
          </a:blip>
          <a:stretch>
            <a:fillRect/>
          </a:stretch>
        </p:blipFill>
        <p:spPr>
          <a:xfrm>
            <a:off x="5413925" y="1344552"/>
            <a:ext cx="3399650" cy="2786225"/>
          </a:xfrm>
          <a:prstGeom prst="rect">
            <a:avLst/>
          </a:prstGeom>
          <a:noFill/>
          <a:ln>
            <a:noFill/>
          </a:ln>
        </p:spPr>
      </p:pic>
      <p:sp>
        <p:nvSpPr>
          <p:cNvPr id="368" name="Google Shape;368;p37"/>
          <p:cNvSpPr txBox="1"/>
          <p:nvPr/>
        </p:nvSpPr>
        <p:spPr>
          <a:xfrm>
            <a:off x="7225650" y="4262950"/>
            <a:ext cx="1460100" cy="33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50">
                <a:solidFill>
                  <a:schemeClr val="dk1"/>
                </a:solidFill>
              </a:rPr>
              <a:t>Image: </a:t>
            </a:r>
            <a:r>
              <a:rPr lang="en" sz="950" u="sng">
                <a:solidFill>
                  <a:schemeClr val="hlink"/>
                </a:solidFill>
                <a:hlinkClick r:id="rId4"/>
              </a:rPr>
              <a:t>medium.com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2" name="Shape 372"/>
        <p:cNvGrpSpPr/>
        <p:nvPr/>
      </p:nvGrpSpPr>
      <p:grpSpPr>
        <a:xfrm>
          <a:off x="0" y="0"/>
          <a:ext cx="0" cy="0"/>
          <a:chOff x="0" y="0"/>
          <a:chExt cx="0" cy="0"/>
        </a:xfrm>
      </p:grpSpPr>
      <p:sp>
        <p:nvSpPr>
          <p:cNvPr id="373" name="Google Shape;373;p38"/>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a:t>
            </a:r>
            <a:r>
              <a:rPr lang="en"/>
              <a:t>Logistic Regression</a:t>
            </a:r>
            <a:endParaRPr/>
          </a:p>
        </p:txBody>
      </p:sp>
      <p:cxnSp>
        <p:nvCxnSpPr>
          <p:cNvPr id="374" name="Google Shape;374;p38"/>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375" name="Google Shape;375;p38"/>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376" name="Google Shape;376;p38"/>
          <p:cNvSpPr txBox="1"/>
          <p:nvPr/>
        </p:nvSpPr>
        <p:spPr>
          <a:xfrm>
            <a:off x="112797" y="746025"/>
            <a:ext cx="7566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Tuning hyperparameter class weights (positive weight = 1 - negative weight):</a:t>
            </a:r>
            <a:endParaRPr/>
          </a:p>
          <a:p>
            <a:pPr indent="-317500" lvl="0" marL="457200" rtl="0" algn="l">
              <a:spcBef>
                <a:spcPts val="0"/>
              </a:spcBef>
              <a:spcAft>
                <a:spcPts val="0"/>
              </a:spcAft>
              <a:buSzPts val="1400"/>
              <a:buChar char="●"/>
            </a:pPr>
            <a:r>
              <a:rPr lang="en"/>
              <a:t>Best validation results for negative weight = 0.5302004</a:t>
            </a:r>
            <a:endParaRPr/>
          </a:p>
        </p:txBody>
      </p:sp>
      <p:sp>
        <p:nvSpPr>
          <p:cNvPr id="377" name="Google Shape;377;p38"/>
          <p:cNvSpPr txBox="1"/>
          <p:nvPr/>
        </p:nvSpPr>
        <p:spPr>
          <a:xfrm>
            <a:off x="5282375" y="234325"/>
            <a:ext cx="4425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rgbClr val="FFFFFF"/>
                </a:highlight>
              </a:rPr>
              <a:t>Results on </a:t>
            </a:r>
            <a:r>
              <a:rPr b="1" lang="en">
                <a:solidFill>
                  <a:srgbClr val="FF9900"/>
                </a:solidFill>
                <a:highlight>
                  <a:srgbClr val="FFFFFF"/>
                </a:highlight>
              </a:rPr>
              <a:t>Non-Engineered Features</a:t>
            </a:r>
            <a:endParaRPr b="1">
              <a:solidFill>
                <a:srgbClr val="FF9900"/>
              </a:solidFill>
            </a:endParaRPr>
          </a:p>
        </p:txBody>
      </p:sp>
      <p:pic>
        <p:nvPicPr>
          <p:cNvPr id="378" name="Google Shape;378;p38"/>
          <p:cNvPicPr preferRelativeResize="0"/>
          <p:nvPr/>
        </p:nvPicPr>
        <p:blipFill>
          <a:blip r:embed="rId3">
            <a:alphaModFix/>
          </a:blip>
          <a:stretch>
            <a:fillRect/>
          </a:stretch>
        </p:blipFill>
        <p:spPr>
          <a:xfrm>
            <a:off x="535150" y="1504325"/>
            <a:ext cx="4479467" cy="3359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2" name="Shape 382"/>
        <p:cNvGrpSpPr/>
        <p:nvPr/>
      </p:nvGrpSpPr>
      <p:grpSpPr>
        <a:xfrm>
          <a:off x="0" y="0"/>
          <a:ext cx="0" cy="0"/>
          <a:chOff x="0" y="0"/>
          <a:chExt cx="0" cy="0"/>
        </a:xfrm>
      </p:grpSpPr>
      <p:cxnSp>
        <p:nvCxnSpPr>
          <p:cNvPr id="383" name="Google Shape;383;p39"/>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384" name="Google Shape;384;p39"/>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385" name="Google Shape;385;p39"/>
          <p:cNvSpPr txBox="1"/>
          <p:nvPr/>
        </p:nvSpPr>
        <p:spPr>
          <a:xfrm>
            <a:off x="134600" y="1721650"/>
            <a:ext cx="60186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Performance:</a:t>
            </a:r>
            <a:endParaRPr sz="1200"/>
          </a:p>
        </p:txBody>
      </p:sp>
      <p:sp>
        <p:nvSpPr>
          <p:cNvPr id="386" name="Google Shape;386;p39"/>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Logistic Regression</a:t>
            </a:r>
            <a:endParaRPr/>
          </a:p>
        </p:txBody>
      </p:sp>
      <p:sp>
        <p:nvSpPr>
          <p:cNvPr id="387" name="Google Shape;387;p39"/>
          <p:cNvSpPr txBox="1"/>
          <p:nvPr/>
        </p:nvSpPr>
        <p:spPr>
          <a:xfrm>
            <a:off x="5282375" y="234325"/>
            <a:ext cx="4425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rgbClr val="FFFFFF"/>
                </a:highlight>
              </a:rPr>
              <a:t>Results on </a:t>
            </a:r>
            <a:r>
              <a:rPr b="1" lang="en">
                <a:solidFill>
                  <a:srgbClr val="FF9900"/>
                </a:solidFill>
                <a:highlight>
                  <a:srgbClr val="FFFFFF"/>
                </a:highlight>
              </a:rPr>
              <a:t>Non-Engineered Features</a:t>
            </a:r>
            <a:endParaRPr b="1">
              <a:solidFill>
                <a:srgbClr val="FF9900"/>
              </a:solidFill>
            </a:endParaRPr>
          </a:p>
        </p:txBody>
      </p:sp>
      <p:sp>
        <p:nvSpPr>
          <p:cNvPr id="388" name="Google Shape;388;p39"/>
          <p:cNvSpPr txBox="1"/>
          <p:nvPr/>
        </p:nvSpPr>
        <p:spPr>
          <a:xfrm>
            <a:off x="112797" y="746025"/>
            <a:ext cx="7566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Tuning hyperparameter class weights (positive weight = 1 - negative weight):</a:t>
            </a:r>
            <a:endParaRPr/>
          </a:p>
          <a:p>
            <a:pPr indent="-317500" lvl="0" marL="457200" rtl="0" algn="l">
              <a:spcBef>
                <a:spcPts val="0"/>
              </a:spcBef>
              <a:spcAft>
                <a:spcPts val="0"/>
              </a:spcAft>
              <a:buSzPts val="1400"/>
              <a:buChar char="●"/>
            </a:pPr>
            <a:r>
              <a:rPr lang="en"/>
              <a:t>Best validation results for negative weight = 0.5302004</a:t>
            </a:r>
            <a:endParaRPr/>
          </a:p>
        </p:txBody>
      </p:sp>
      <p:pic>
        <p:nvPicPr>
          <p:cNvPr id="389" name="Google Shape;389;p39"/>
          <p:cNvPicPr preferRelativeResize="0"/>
          <p:nvPr/>
        </p:nvPicPr>
        <p:blipFill>
          <a:blip r:embed="rId3">
            <a:alphaModFix/>
          </a:blip>
          <a:stretch>
            <a:fillRect/>
          </a:stretch>
        </p:blipFill>
        <p:spPr>
          <a:xfrm>
            <a:off x="290300" y="2233125"/>
            <a:ext cx="1867875" cy="1944150"/>
          </a:xfrm>
          <a:prstGeom prst="rect">
            <a:avLst/>
          </a:prstGeom>
          <a:noFill/>
          <a:ln>
            <a:noFill/>
          </a:ln>
        </p:spPr>
      </p:pic>
      <p:pic>
        <p:nvPicPr>
          <p:cNvPr id="390" name="Google Shape;390;p39"/>
          <p:cNvPicPr preferRelativeResize="0"/>
          <p:nvPr/>
        </p:nvPicPr>
        <p:blipFill>
          <a:blip r:embed="rId4">
            <a:alphaModFix/>
          </a:blip>
          <a:stretch>
            <a:fillRect/>
          </a:stretch>
        </p:blipFill>
        <p:spPr>
          <a:xfrm>
            <a:off x="2158175" y="1721650"/>
            <a:ext cx="6482201" cy="3221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4" name="Shape 394"/>
        <p:cNvGrpSpPr/>
        <p:nvPr/>
      </p:nvGrpSpPr>
      <p:grpSpPr>
        <a:xfrm>
          <a:off x="0" y="0"/>
          <a:ext cx="0" cy="0"/>
          <a:chOff x="0" y="0"/>
          <a:chExt cx="0" cy="0"/>
        </a:xfrm>
      </p:grpSpPr>
      <p:cxnSp>
        <p:nvCxnSpPr>
          <p:cNvPr id="395" name="Google Shape;395;p40"/>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396" name="Google Shape;396;p40"/>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397" name="Google Shape;397;p40"/>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Logistic Regression</a:t>
            </a:r>
            <a:endParaRPr/>
          </a:p>
        </p:txBody>
      </p:sp>
      <p:sp>
        <p:nvSpPr>
          <p:cNvPr id="398" name="Google Shape;398;p40"/>
          <p:cNvSpPr txBox="1"/>
          <p:nvPr/>
        </p:nvSpPr>
        <p:spPr>
          <a:xfrm>
            <a:off x="5282375" y="234325"/>
            <a:ext cx="4425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rgbClr val="FFFFFF"/>
                </a:highlight>
              </a:rPr>
              <a:t>Results on </a:t>
            </a:r>
            <a:r>
              <a:rPr b="1" lang="en">
                <a:solidFill>
                  <a:srgbClr val="FF9900"/>
                </a:solidFill>
                <a:highlight>
                  <a:srgbClr val="FFFFFF"/>
                </a:highlight>
              </a:rPr>
              <a:t>Engineered Features</a:t>
            </a:r>
            <a:endParaRPr b="1">
              <a:solidFill>
                <a:srgbClr val="FF9900"/>
              </a:solidFill>
            </a:endParaRPr>
          </a:p>
        </p:txBody>
      </p:sp>
      <p:sp>
        <p:nvSpPr>
          <p:cNvPr id="399" name="Google Shape;399;p40"/>
          <p:cNvSpPr txBox="1"/>
          <p:nvPr/>
        </p:nvSpPr>
        <p:spPr>
          <a:xfrm>
            <a:off x="112797" y="746025"/>
            <a:ext cx="7566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Tuning hyperparameter class weights (positive weight = 1 - negative weight):</a:t>
            </a:r>
            <a:endParaRPr/>
          </a:p>
          <a:p>
            <a:pPr indent="-317500" lvl="0" marL="457200" rtl="0" algn="l">
              <a:spcBef>
                <a:spcPts val="0"/>
              </a:spcBef>
              <a:spcAft>
                <a:spcPts val="0"/>
              </a:spcAft>
              <a:buSzPts val="1400"/>
              <a:buChar char="●"/>
            </a:pPr>
            <a:r>
              <a:rPr lang="en"/>
              <a:t>Best validation results for negative weight = 0.52098196</a:t>
            </a:r>
            <a:endParaRPr/>
          </a:p>
        </p:txBody>
      </p:sp>
      <p:pic>
        <p:nvPicPr>
          <p:cNvPr id="400" name="Google Shape;400;p40"/>
          <p:cNvPicPr preferRelativeResize="0"/>
          <p:nvPr/>
        </p:nvPicPr>
        <p:blipFill>
          <a:blip r:embed="rId3">
            <a:alphaModFix/>
          </a:blip>
          <a:stretch>
            <a:fillRect/>
          </a:stretch>
        </p:blipFill>
        <p:spPr>
          <a:xfrm>
            <a:off x="318675" y="1467425"/>
            <a:ext cx="4650925" cy="3488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4" name="Shape 404"/>
        <p:cNvGrpSpPr/>
        <p:nvPr/>
      </p:nvGrpSpPr>
      <p:grpSpPr>
        <a:xfrm>
          <a:off x="0" y="0"/>
          <a:ext cx="0" cy="0"/>
          <a:chOff x="0" y="0"/>
          <a:chExt cx="0" cy="0"/>
        </a:xfrm>
      </p:grpSpPr>
      <p:cxnSp>
        <p:nvCxnSpPr>
          <p:cNvPr id="405" name="Google Shape;405;p41"/>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406" name="Google Shape;406;p41"/>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407" name="Google Shape;407;p41"/>
          <p:cNvSpPr txBox="1"/>
          <p:nvPr/>
        </p:nvSpPr>
        <p:spPr>
          <a:xfrm>
            <a:off x="134600" y="1721650"/>
            <a:ext cx="60186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Performance:</a:t>
            </a:r>
            <a:endParaRPr sz="1200"/>
          </a:p>
        </p:txBody>
      </p:sp>
      <p:sp>
        <p:nvSpPr>
          <p:cNvPr id="408" name="Google Shape;408;p41"/>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Logistic Regression</a:t>
            </a:r>
            <a:endParaRPr/>
          </a:p>
        </p:txBody>
      </p:sp>
      <p:sp>
        <p:nvSpPr>
          <p:cNvPr id="409" name="Google Shape;409;p41"/>
          <p:cNvSpPr txBox="1"/>
          <p:nvPr/>
        </p:nvSpPr>
        <p:spPr>
          <a:xfrm>
            <a:off x="5282375" y="234325"/>
            <a:ext cx="4425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rgbClr val="FFFFFF"/>
                </a:highlight>
              </a:rPr>
              <a:t>Results on </a:t>
            </a:r>
            <a:r>
              <a:rPr b="1" lang="en">
                <a:solidFill>
                  <a:srgbClr val="FF9900"/>
                </a:solidFill>
                <a:highlight>
                  <a:srgbClr val="FFFFFF"/>
                </a:highlight>
              </a:rPr>
              <a:t>Engineered Features</a:t>
            </a:r>
            <a:endParaRPr b="1">
              <a:solidFill>
                <a:srgbClr val="FF9900"/>
              </a:solidFill>
            </a:endParaRPr>
          </a:p>
        </p:txBody>
      </p:sp>
      <p:pic>
        <p:nvPicPr>
          <p:cNvPr id="410" name="Google Shape;410;p41"/>
          <p:cNvPicPr preferRelativeResize="0"/>
          <p:nvPr/>
        </p:nvPicPr>
        <p:blipFill>
          <a:blip r:embed="rId3">
            <a:alphaModFix/>
          </a:blip>
          <a:stretch>
            <a:fillRect/>
          </a:stretch>
        </p:blipFill>
        <p:spPr>
          <a:xfrm>
            <a:off x="307800" y="2342950"/>
            <a:ext cx="1955650" cy="2128225"/>
          </a:xfrm>
          <a:prstGeom prst="rect">
            <a:avLst/>
          </a:prstGeom>
          <a:noFill/>
          <a:ln>
            <a:noFill/>
          </a:ln>
        </p:spPr>
      </p:pic>
      <p:pic>
        <p:nvPicPr>
          <p:cNvPr id="411" name="Google Shape;411;p41"/>
          <p:cNvPicPr preferRelativeResize="0"/>
          <p:nvPr/>
        </p:nvPicPr>
        <p:blipFill>
          <a:blip r:embed="rId4">
            <a:alphaModFix/>
          </a:blip>
          <a:stretch>
            <a:fillRect/>
          </a:stretch>
        </p:blipFill>
        <p:spPr>
          <a:xfrm>
            <a:off x="2441774" y="1788023"/>
            <a:ext cx="5847898" cy="2906331"/>
          </a:xfrm>
          <a:prstGeom prst="rect">
            <a:avLst/>
          </a:prstGeom>
          <a:noFill/>
          <a:ln>
            <a:noFill/>
          </a:ln>
        </p:spPr>
      </p:pic>
      <p:sp>
        <p:nvSpPr>
          <p:cNvPr id="412" name="Google Shape;412;p41"/>
          <p:cNvSpPr txBox="1"/>
          <p:nvPr/>
        </p:nvSpPr>
        <p:spPr>
          <a:xfrm>
            <a:off x="112797" y="746025"/>
            <a:ext cx="7566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Tuning hyperparameter class weights (positive weight = 1 - negative weight):</a:t>
            </a:r>
            <a:endParaRPr/>
          </a:p>
          <a:p>
            <a:pPr indent="-317500" lvl="0" marL="457200" rtl="0" algn="l">
              <a:spcBef>
                <a:spcPts val="0"/>
              </a:spcBef>
              <a:spcAft>
                <a:spcPts val="0"/>
              </a:spcAft>
              <a:buSzPts val="1400"/>
              <a:buChar char="●"/>
            </a:pPr>
            <a:r>
              <a:rPr lang="en"/>
              <a:t>Best validation results for negative weight = 0.52098196</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can we find exoplanets?</a:t>
            </a:r>
            <a:endParaRPr/>
          </a:p>
        </p:txBody>
      </p:sp>
      <p:cxnSp>
        <p:nvCxnSpPr>
          <p:cNvPr id="74" name="Google Shape;74;p15"/>
          <p:cNvCxnSpPr/>
          <p:nvPr/>
        </p:nvCxnSpPr>
        <p:spPr>
          <a:xfrm flipH="1" rot="10800000">
            <a:off x="134600" y="615325"/>
            <a:ext cx="3547500" cy="19200"/>
          </a:xfrm>
          <a:prstGeom prst="straightConnector1">
            <a:avLst/>
          </a:prstGeom>
          <a:noFill/>
          <a:ln cap="flat" cmpd="sng" w="19050">
            <a:solidFill>
              <a:srgbClr val="FF9900"/>
            </a:solidFill>
            <a:prstDash val="solid"/>
            <a:round/>
            <a:headEnd len="med" w="med" type="none"/>
            <a:tailEnd len="med" w="med" type="none"/>
          </a:ln>
        </p:spPr>
      </p:cxnSp>
      <p:sp>
        <p:nvSpPr>
          <p:cNvPr id="75" name="Google Shape;75;p15"/>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Exoplanet = planet orbiting a star other than the sun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Only in science fiction until 1992!</a:t>
            </a:r>
            <a:endParaRPr sz="1600"/>
          </a:p>
          <a:p>
            <a:pPr indent="-330200" lvl="0" marL="457200" rtl="0" algn="l">
              <a:spcBef>
                <a:spcPts val="0"/>
              </a:spcBef>
              <a:spcAft>
                <a:spcPts val="0"/>
              </a:spcAft>
              <a:buSzPts val="1600"/>
              <a:buChar char="●"/>
            </a:pPr>
            <a:r>
              <a:rPr lang="en" sz="1600"/>
              <a:t>Since then, thousands discovered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76" name="Google Shape;76;p15"/>
          <p:cNvPicPr preferRelativeResize="0"/>
          <p:nvPr/>
        </p:nvPicPr>
        <p:blipFill rotWithShape="1">
          <a:blip r:embed="rId3">
            <a:alphaModFix/>
          </a:blip>
          <a:srcRect b="3651" l="30779" r="16226" t="22586"/>
          <a:stretch/>
        </p:blipFill>
        <p:spPr>
          <a:xfrm>
            <a:off x="6359780" y="0"/>
            <a:ext cx="2784220" cy="5143501"/>
          </a:xfrm>
          <a:prstGeom prst="rect">
            <a:avLst/>
          </a:prstGeom>
          <a:noFill/>
          <a:ln>
            <a:noFill/>
          </a:ln>
        </p:spPr>
      </p:pic>
      <p:sp>
        <p:nvSpPr>
          <p:cNvPr id="77" name="Google Shape;77;p15"/>
          <p:cNvSpPr txBox="1"/>
          <p:nvPr/>
        </p:nvSpPr>
        <p:spPr>
          <a:xfrm>
            <a:off x="0" y="4881075"/>
            <a:ext cx="2641200" cy="3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Graphic: Martin Vargic,Table: NExSci</a:t>
            </a:r>
            <a:endParaRPr sz="1000">
              <a:solidFill>
                <a:srgbClr val="666666"/>
              </a:solidFill>
            </a:endParaRPr>
          </a:p>
        </p:txBody>
      </p:sp>
      <p:pic>
        <p:nvPicPr>
          <p:cNvPr id="78" name="Google Shape;78;p15"/>
          <p:cNvPicPr preferRelativeResize="0"/>
          <p:nvPr/>
        </p:nvPicPr>
        <p:blipFill>
          <a:blip r:embed="rId4">
            <a:alphaModFix/>
          </a:blip>
          <a:stretch>
            <a:fillRect/>
          </a:stretch>
        </p:blipFill>
        <p:spPr>
          <a:xfrm>
            <a:off x="255950" y="1980175"/>
            <a:ext cx="3975274" cy="2857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6" name="Shape 416"/>
        <p:cNvGrpSpPr/>
        <p:nvPr/>
      </p:nvGrpSpPr>
      <p:grpSpPr>
        <a:xfrm>
          <a:off x="0" y="0"/>
          <a:ext cx="0" cy="0"/>
          <a:chOff x="0" y="0"/>
          <a:chExt cx="0" cy="0"/>
        </a:xfrm>
      </p:grpSpPr>
      <p:sp>
        <p:nvSpPr>
          <p:cNvPr id="417" name="Google Shape;417;p42"/>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SVM</a:t>
            </a:r>
            <a:endParaRPr/>
          </a:p>
        </p:txBody>
      </p:sp>
      <p:cxnSp>
        <p:nvCxnSpPr>
          <p:cNvPr id="418" name="Google Shape;418;p42"/>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419" name="Google Shape;419;p42"/>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highlight>
                  <a:schemeClr val="lt1"/>
                </a:highlight>
              </a:rPr>
              <a:t>Motivation: SVMs are efficient in managing high-dimensional data and identifying non-linear relationships. </a:t>
            </a:r>
            <a:endParaRPr sz="1100">
              <a:solidFill>
                <a:schemeClr val="dk1"/>
              </a:solidFill>
              <a:highlight>
                <a:schemeClr val="lt1"/>
              </a:highlight>
            </a:endParaRPr>
          </a:p>
          <a:p>
            <a:pPr indent="0" lvl="0" marL="0" rtl="0" algn="l">
              <a:spcBef>
                <a:spcPts val="0"/>
              </a:spcBef>
              <a:spcAft>
                <a:spcPts val="0"/>
              </a:spcAft>
              <a:buNone/>
            </a:pPr>
            <a:r>
              <a:t/>
            </a:r>
            <a:endParaRPr sz="1100"/>
          </a:p>
          <a:p>
            <a:pPr indent="0" lvl="0" marL="0" rtl="0" algn="l">
              <a:spcBef>
                <a:spcPts val="0"/>
              </a:spcBef>
              <a:spcAft>
                <a:spcPts val="0"/>
              </a:spcAft>
              <a:buNone/>
            </a:pPr>
            <a:r>
              <a:rPr lang="en" sz="1100"/>
              <a:t>The </a:t>
            </a:r>
            <a:r>
              <a:rPr b="1" lang="en" sz="1100"/>
              <a:t>SVM</a:t>
            </a:r>
            <a:r>
              <a:rPr lang="en" sz="1100"/>
              <a:t> Algorithm: find the optimal hyperplane in an N-dimensional space that can separate the data points in different classes</a:t>
            </a:r>
            <a:endParaRPr sz="1100"/>
          </a:p>
          <a:p>
            <a:pPr indent="0" lvl="0" marL="0" rtl="0" algn="l">
              <a:spcBef>
                <a:spcPts val="0"/>
              </a:spcBef>
              <a:spcAft>
                <a:spcPts val="0"/>
              </a:spcAft>
              <a:buNone/>
            </a:pPr>
            <a:r>
              <a:t/>
            </a:r>
            <a:endParaRPr sz="1100"/>
          </a:p>
          <a:p>
            <a:pPr indent="-298450" lvl="0" marL="457200" rtl="0" algn="l">
              <a:spcBef>
                <a:spcPts val="0"/>
              </a:spcBef>
              <a:spcAft>
                <a:spcPts val="0"/>
              </a:spcAft>
              <a:buSzPts val="1100"/>
              <a:buAutoNum type="arabicPeriod"/>
            </a:pPr>
            <a:r>
              <a:rPr lang="en" sz="1100"/>
              <a:t>Identify the </a:t>
            </a:r>
            <a:r>
              <a:rPr b="1" lang="en" sz="1100"/>
              <a:t>support vectors</a:t>
            </a:r>
            <a:r>
              <a:rPr lang="en" sz="1100"/>
              <a:t>, which are the data points closed to the decision hyperplane. </a:t>
            </a:r>
            <a:endParaRPr sz="1100"/>
          </a:p>
          <a:p>
            <a:pPr indent="-298450" lvl="0" marL="457200" rtl="0" algn="l">
              <a:spcBef>
                <a:spcPts val="0"/>
              </a:spcBef>
              <a:spcAft>
                <a:spcPts val="0"/>
              </a:spcAft>
              <a:buSzPts val="1100"/>
              <a:buAutoNum type="arabicPeriod"/>
            </a:pPr>
            <a:r>
              <a:rPr b="1" lang="en" sz="1100"/>
              <a:t>Maximize</a:t>
            </a:r>
            <a:r>
              <a:rPr lang="en" sz="1100"/>
              <a:t> the distance between the support vectors and the hyperplane while minimizing the classification errors. </a:t>
            </a:r>
            <a:endParaRPr sz="1100"/>
          </a:p>
          <a:p>
            <a:pPr indent="-298450" lvl="0" marL="457200" rtl="0" algn="l">
              <a:spcBef>
                <a:spcPts val="0"/>
              </a:spcBef>
              <a:spcAft>
                <a:spcPts val="0"/>
              </a:spcAft>
              <a:buSzPts val="1100"/>
              <a:buAutoNum type="arabicPeriod"/>
            </a:pPr>
            <a:r>
              <a:rPr lang="en" sz="1100"/>
              <a:t>In case of non-linear kernel, the input data is implicitly </a:t>
            </a:r>
            <a:r>
              <a:rPr b="1" lang="en" sz="1100"/>
              <a:t>transformed</a:t>
            </a:r>
            <a:r>
              <a:rPr lang="en" sz="1100"/>
              <a:t> into higher dimensional feature space by the kernel function.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The final prediction is based on the decision function that is calculated using the weights (hyperplane equation) learned during training and a bias term. If the sign of the decision function value is positive then predict the positive label otherwise the negative label. </a:t>
            </a:r>
            <a:endParaRPr sz="11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420" name="Google Shape;420;p42"/>
          <p:cNvPicPr preferRelativeResize="0"/>
          <p:nvPr/>
        </p:nvPicPr>
        <p:blipFill>
          <a:blip r:embed="rId3">
            <a:alphaModFix/>
          </a:blip>
          <a:stretch>
            <a:fillRect/>
          </a:stretch>
        </p:blipFill>
        <p:spPr>
          <a:xfrm>
            <a:off x="2202739" y="2571750"/>
            <a:ext cx="2949685" cy="2427149"/>
          </a:xfrm>
          <a:prstGeom prst="rect">
            <a:avLst/>
          </a:prstGeom>
          <a:noFill/>
          <a:ln>
            <a:noFill/>
          </a:ln>
        </p:spPr>
      </p:pic>
      <p:sp>
        <p:nvSpPr>
          <p:cNvPr id="421" name="Google Shape;421;p42"/>
          <p:cNvSpPr txBox="1"/>
          <p:nvPr/>
        </p:nvSpPr>
        <p:spPr>
          <a:xfrm>
            <a:off x="4706750" y="4742700"/>
            <a:ext cx="1914000" cy="2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Image source: </a:t>
            </a:r>
            <a:r>
              <a:rPr lang="en" sz="800" u="sng">
                <a:solidFill>
                  <a:schemeClr val="hlink"/>
                </a:solidFill>
                <a:hlinkClick r:id="rId4"/>
              </a:rPr>
              <a:t>Monkey Learn</a:t>
            </a:r>
            <a:endParaRPr sz="800"/>
          </a:p>
          <a:p>
            <a:pPr indent="0" lvl="0" marL="0" rtl="0" algn="l">
              <a:spcBef>
                <a:spcPts val="0"/>
              </a:spcBef>
              <a:spcAft>
                <a:spcPts val="0"/>
              </a:spcAft>
              <a:buNone/>
            </a:pPr>
            <a:r>
              <a:t/>
            </a:r>
            <a:endParaRPr sz="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5" name="Shape 425"/>
        <p:cNvGrpSpPr/>
        <p:nvPr/>
      </p:nvGrpSpPr>
      <p:grpSpPr>
        <a:xfrm>
          <a:off x="0" y="0"/>
          <a:ext cx="0" cy="0"/>
          <a:chOff x="0" y="0"/>
          <a:chExt cx="0" cy="0"/>
        </a:xfrm>
      </p:grpSpPr>
      <p:sp>
        <p:nvSpPr>
          <p:cNvPr id="426" name="Google Shape;426;p43"/>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SVM</a:t>
            </a:r>
            <a:endParaRPr/>
          </a:p>
        </p:txBody>
      </p:sp>
      <p:cxnSp>
        <p:nvCxnSpPr>
          <p:cNvPr id="427" name="Google Shape;427;p43"/>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428" name="Google Shape;428;p43"/>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429" name="Google Shape;429;p43"/>
          <p:cNvSpPr txBox="1"/>
          <p:nvPr/>
        </p:nvSpPr>
        <p:spPr>
          <a:xfrm>
            <a:off x="112795" y="746025"/>
            <a:ext cx="8768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Tuning hyperparameter C (regularization param), gamma (Kernel coefficient), kernel:</a:t>
            </a:r>
            <a:endParaRPr/>
          </a:p>
          <a:p>
            <a:pPr indent="-317500" lvl="0" marL="457200" rtl="0" algn="l">
              <a:spcBef>
                <a:spcPts val="0"/>
              </a:spcBef>
              <a:spcAft>
                <a:spcPts val="0"/>
              </a:spcAft>
              <a:buSzPts val="1400"/>
              <a:buChar char="●"/>
            </a:pPr>
            <a:r>
              <a:rPr lang="en"/>
              <a:t>Best validation results for C=1000, gamma=1, and kernel=rbf (radial basis function)</a:t>
            </a:r>
            <a:endParaRPr/>
          </a:p>
        </p:txBody>
      </p:sp>
      <p:sp>
        <p:nvSpPr>
          <p:cNvPr id="430" name="Google Shape;430;p43"/>
          <p:cNvSpPr txBox="1"/>
          <p:nvPr/>
        </p:nvSpPr>
        <p:spPr>
          <a:xfrm>
            <a:off x="4215575" y="234325"/>
            <a:ext cx="4425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rgbClr val="FFFFFF"/>
                </a:highlight>
              </a:rPr>
              <a:t>Results on </a:t>
            </a:r>
            <a:r>
              <a:rPr b="1" lang="en">
                <a:solidFill>
                  <a:srgbClr val="FF9900"/>
                </a:solidFill>
                <a:highlight>
                  <a:srgbClr val="FFFFFF"/>
                </a:highlight>
              </a:rPr>
              <a:t>Non-Engineered Features</a:t>
            </a:r>
            <a:endParaRPr b="1">
              <a:solidFill>
                <a:srgbClr val="FF9900"/>
              </a:solidFill>
            </a:endParaRPr>
          </a:p>
        </p:txBody>
      </p:sp>
      <p:pic>
        <p:nvPicPr>
          <p:cNvPr id="431" name="Google Shape;431;p43"/>
          <p:cNvPicPr preferRelativeResize="0"/>
          <p:nvPr/>
        </p:nvPicPr>
        <p:blipFill>
          <a:blip r:embed="rId3">
            <a:alphaModFix/>
          </a:blip>
          <a:stretch>
            <a:fillRect/>
          </a:stretch>
        </p:blipFill>
        <p:spPr>
          <a:xfrm>
            <a:off x="680875" y="1368025"/>
            <a:ext cx="4880876" cy="3677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5" name="Shape 435"/>
        <p:cNvGrpSpPr/>
        <p:nvPr/>
      </p:nvGrpSpPr>
      <p:grpSpPr>
        <a:xfrm>
          <a:off x="0" y="0"/>
          <a:ext cx="0" cy="0"/>
          <a:chOff x="0" y="0"/>
          <a:chExt cx="0" cy="0"/>
        </a:xfrm>
      </p:grpSpPr>
      <p:sp>
        <p:nvSpPr>
          <p:cNvPr id="436" name="Google Shape;436;p44"/>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a:t>
            </a:r>
            <a:r>
              <a:rPr lang="en"/>
              <a:t>SVM</a:t>
            </a:r>
            <a:endParaRPr/>
          </a:p>
        </p:txBody>
      </p:sp>
      <p:cxnSp>
        <p:nvCxnSpPr>
          <p:cNvPr id="437" name="Google Shape;437;p44"/>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438" name="Google Shape;438;p44"/>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439" name="Google Shape;439;p44"/>
          <p:cNvSpPr txBox="1"/>
          <p:nvPr/>
        </p:nvSpPr>
        <p:spPr>
          <a:xfrm>
            <a:off x="112820" y="746025"/>
            <a:ext cx="872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Tuning hyperparameter C (regularization param), gamma (Kernel coefficient), kernel: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Best validation results for C=1000, gamma=1, and kernel=rbf (radial basis function)</a:t>
            </a:r>
            <a:endParaRPr>
              <a:solidFill>
                <a:schemeClr val="dk1"/>
              </a:solidFill>
            </a:endParaRPr>
          </a:p>
          <a:p>
            <a:pPr indent="0" lvl="0" marL="457200" rtl="0" algn="l">
              <a:spcBef>
                <a:spcPts val="0"/>
              </a:spcBef>
              <a:spcAft>
                <a:spcPts val="0"/>
              </a:spcAft>
              <a:buNone/>
            </a:pPr>
            <a:r>
              <a:t/>
            </a:r>
            <a:endParaRPr/>
          </a:p>
        </p:txBody>
      </p:sp>
      <p:sp>
        <p:nvSpPr>
          <p:cNvPr id="440" name="Google Shape;440;p44"/>
          <p:cNvSpPr txBox="1"/>
          <p:nvPr/>
        </p:nvSpPr>
        <p:spPr>
          <a:xfrm>
            <a:off x="4215575" y="234325"/>
            <a:ext cx="4425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rgbClr val="FFFFFF"/>
                </a:highlight>
              </a:rPr>
              <a:t>Results on </a:t>
            </a:r>
            <a:r>
              <a:rPr b="1" lang="en">
                <a:solidFill>
                  <a:srgbClr val="FF9900"/>
                </a:solidFill>
                <a:highlight>
                  <a:srgbClr val="FFFFFF"/>
                </a:highlight>
              </a:rPr>
              <a:t>Non-Engineered Features</a:t>
            </a:r>
            <a:endParaRPr b="1">
              <a:solidFill>
                <a:srgbClr val="FF9900"/>
              </a:solidFill>
            </a:endParaRPr>
          </a:p>
        </p:txBody>
      </p:sp>
      <p:sp>
        <p:nvSpPr>
          <p:cNvPr id="441" name="Google Shape;441;p44"/>
          <p:cNvSpPr txBox="1"/>
          <p:nvPr/>
        </p:nvSpPr>
        <p:spPr>
          <a:xfrm>
            <a:off x="134600" y="1721650"/>
            <a:ext cx="60186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Performance:</a:t>
            </a:r>
            <a:endParaRPr sz="1200"/>
          </a:p>
        </p:txBody>
      </p:sp>
      <p:pic>
        <p:nvPicPr>
          <p:cNvPr id="442" name="Google Shape;442;p44"/>
          <p:cNvPicPr preferRelativeResize="0"/>
          <p:nvPr/>
        </p:nvPicPr>
        <p:blipFill>
          <a:blip r:embed="rId3">
            <a:alphaModFix/>
          </a:blip>
          <a:stretch>
            <a:fillRect/>
          </a:stretch>
        </p:blipFill>
        <p:spPr>
          <a:xfrm>
            <a:off x="2492032" y="1721650"/>
            <a:ext cx="6349292" cy="2839675"/>
          </a:xfrm>
          <a:prstGeom prst="rect">
            <a:avLst/>
          </a:prstGeom>
          <a:noFill/>
          <a:ln>
            <a:noFill/>
          </a:ln>
        </p:spPr>
      </p:pic>
      <p:pic>
        <p:nvPicPr>
          <p:cNvPr id="443" name="Google Shape;443;p44"/>
          <p:cNvPicPr preferRelativeResize="0"/>
          <p:nvPr/>
        </p:nvPicPr>
        <p:blipFill>
          <a:blip r:embed="rId4">
            <a:alphaModFix/>
          </a:blip>
          <a:stretch>
            <a:fillRect/>
          </a:stretch>
        </p:blipFill>
        <p:spPr>
          <a:xfrm>
            <a:off x="190500" y="2057400"/>
            <a:ext cx="2150600" cy="1821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7" name="Shape 447"/>
        <p:cNvGrpSpPr/>
        <p:nvPr/>
      </p:nvGrpSpPr>
      <p:grpSpPr>
        <a:xfrm>
          <a:off x="0" y="0"/>
          <a:ext cx="0" cy="0"/>
          <a:chOff x="0" y="0"/>
          <a:chExt cx="0" cy="0"/>
        </a:xfrm>
      </p:grpSpPr>
      <p:sp>
        <p:nvSpPr>
          <p:cNvPr id="448" name="Google Shape;448;p45"/>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SVM</a:t>
            </a:r>
            <a:endParaRPr/>
          </a:p>
        </p:txBody>
      </p:sp>
      <p:cxnSp>
        <p:nvCxnSpPr>
          <p:cNvPr id="449" name="Google Shape;449;p45"/>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450" name="Google Shape;450;p45"/>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451" name="Google Shape;451;p45"/>
          <p:cNvSpPr txBox="1"/>
          <p:nvPr/>
        </p:nvSpPr>
        <p:spPr>
          <a:xfrm>
            <a:off x="109795" y="746025"/>
            <a:ext cx="8807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Tuning hyperparameter C (regularization param), gamma (Kernel coefficient), kernel: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Best validation results for C=1000, gamma=1, and kernel=rbf (radial basis function)</a:t>
            </a:r>
            <a:endParaRPr/>
          </a:p>
        </p:txBody>
      </p:sp>
      <p:sp>
        <p:nvSpPr>
          <p:cNvPr id="452" name="Google Shape;452;p45"/>
          <p:cNvSpPr txBox="1"/>
          <p:nvPr/>
        </p:nvSpPr>
        <p:spPr>
          <a:xfrm>
            <a:off x="4215575" y="234325"/>
            <a:ext cx="4425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rgbClr val="FFFFFF"/>
                </a:highlight>
              </a:rPr>
              <a:t>Results on </a:t>
            </a:r>
            <a:r>
              <a:rPr b="1" lang="en">
                <a:solidFill>
                  <a:srgbClr val="FF9900"/>
                </a:solidFill>
                <a:highlight>
                  <a:srgbClr val="FFFFFF"/>
                </a:highlight>
              </a:rPr>
              <a:t>Engineered Features</a:t>
            </a:r>
            <a:endParaRPr b="1">
              <a:solidFill>
                <a:srgbClr val="FF9900"/>
              </a:solidFill>
            </a:endParaRPr>
          </a:p>
        </p:txBody>
      </p:sp>
      <p:pic>
        <p:nvPicPr>
          <p:cNvPr id="453" name="Google Shape;453;p45"/>
          <p:cNvPicPr preferRelativeResize="0"/>
          <p:nvPr/>
        </p:nvPicPr>
        <p:blipFill>
          <a:blip r:embed="rId3">
            <a:alphaModFix/>
          </a:blip>
          <a:stretch>
            <a:fillRect/>
          </a:stretch>
        </p:blipFill>
        <p:spPr>
          <a:xfrm>
            <a:off x="692125" y="1318725"/>
            <a:ext cx="4778875" cy="3584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7" name="Shape 457"/>
        <p:cNvGrpSpPr/>
        <p:nvPr/>
      </p:nvGrpSpPr>
      <p:grpSpPr>
        <a:xfrm>
          <a:off x="0" y="0"/>
          <a:ext cx="0" cy="0"/>
          <a:chOff x="0" y="0"/>
          <a:chExt cx="0" cy="0"/>
        </a:xfrm>
      </p:grpSpPr>
      <p:sp>
        <p:nvSpPr>
          <p:cNvPr id="458" name="Google Shape;458;p46"/>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a:t>
            </a:r>
            <a:r>
              <a:rPr lang="en"/>
              <a:t>SVM</a:t>
            </a:r>
            <a:endParaRPr/>
          </a:p>
        </p:txBody>
      </p:sp>
      <p:cxnSp>
        <p:nvCxnSpPr>
          <p:cNvPr id="459" name="Google Shape;459;p46"/>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460" name="Google Shape;460;p46"/>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461" name="Google Shape;461;p46"/>
          <p:cNvSpPr txBox="1"/>
          <p:nvPr/>
        </p:nvSpPr>
        <p:spPr>
          <a:xfrm>
            <a:off x="112820" y="746025"/>
            <a:ext cx="8807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Tuning hyperparameter C (regularization param), gamma (Kernel coefficient), kernel: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Best validation results for C=1000, gamma=1, and kernel=rbf (radial basis function)</a:t>
            </a:r>
            <a:endParaRPr/>
          </a:p>
        </p:txBody>
      </p:sp>
      <p:sp>
        <p:nvSpPr>
          <p:cNvPr id="462" name="Google Shape;462;p46"/>
          <p:cNvSpPr txBox="1"/>
          <p:nvPr/>
        </p:nvSpPr>
        <p:spPr>
          <a:xfrm>
            <a:off x="4215575" y="234325"/>
            <a:ext cx="4425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rgbClr val="FFFFFF"/>
                </a:highlight>
              </a:rPr>
              <a:t>Results on </a:t>
            </a:r>
            <a:r>
              <a:rPr b="1" lang="en">
                <a:solidFill>
                  <a:srgbClr val="FF9900"/>
                </a:solidFill>
                <a:highlight>
                  <a:srgbClr val="FFFFFF"/>
                </a:highlight>
              </a:rPr>
              <a:t>Engineered Features</a:t>
            </a:r>
            <a:endParaRPr b="1">
              <a:solidFill>
                <a:srgbClr val="FF9900"/>
              </a:solidFill>
            </a:endParaRPr>
          </a:p>
        </p:txBody>
      </p:sp>
      <p:sp>
        <p:nvSpPr>
          <p:cNvPr id="463" name="Google Shape;463;p46"/>
          <p:cNvSpPr txBox="1"/>
          <p:nvPr/>
        </p:nvSpPr>
        <p:spPr>
          <a:xfrm>
            <a:off x="134600" y="1721650"/>
            <a:ext cx="60186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Performance:</a:t>
            </a:r>
            <a:endParaRPr sz="1200"/>
          </a:p>
        </p:txBody>
      </p:sp>
      <p:pic>
        <p:nvPicPr>
          <p:cNvPr id="464" name="Google Shape;464;p46"/>
          <p:cNvPicPr preferRelativeResize="0"/>
          <p:nvPr/>
        </p:nvPicPr>
        <p:blipFill>
          <a:blip r:embed="rId3">
            <a:alphaModFix/>
          </a:blip>
          <a:stretch>
            <a:fillRect/>
          </a:stretch>
        </p:blipFill>
        <p:spPr>
          <a:xfrm>
            <a:off x="2162400" y="1843196"/>
            <a:ext cx="6793524" cy="3060055"/>
          </a:xfrm>
          <a:prstGeom prst="rect">
            <a:avLst/>
          </a:prstGeom>
          <a:noFill/>
          <a:ln>
            <a:noFill/>
          </a:ln>
        </p:spPr>
      </p:pic>
      <p:pic>
        <p:nvPicPr>
          <p:cNvPr id="465" name="Google Shape;465;p46"/>
          <p:cNvPicPr preferRelativeResize="0"/>
          <p:nvPr/>
        </p:nvPicPr>
        <p:blipFill>
          <a:blip r:embed="rId4">
            <a:alphaModFix/>
          </a:blip>
          <a:stretch>
            <a:fillRect/>
          </a:stretch>
        </p:blipFill>
        <p:spPr>
          <a:xfrm>
            <a:off x="161925" y="2114550"/>
            <a:ext cx="2000475" cy="1688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7"/>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AdaBoost</a:t>
            </a:r>
            <a:endParaRPr/>
          </a:p>
        </p:txBody>
      </p:sp>
      <p:cxnSp>
        <p:nvCxnSpPr>
          <p:cNvPr id="471" name="Google Shape;471;p47"/>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472" name="Google Shape;472;p47"/>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The </a:t>
            </a:r>
            <a:r>
              <a:rPr b="1" lang="en" sz="1100"/>
              <a:t>AdaBoost</a:t>
            </a:r>
            <a:r>
              <a:rPr lang="en" sz="1100"/>
              <a:t> Algorithm: </a:t>
            </a:r>
            <a:r>
              <a:rPr lang="en" sz="1100">
                <a:solidFill>
                  <a:schemeClr val="dk1"/>
                </a:solidFill>
                <a:highlight>
                  <a:schemeClr val="lt1"/>
                </a:highlight>
              </a:rPr>
              <a:t>collection of Decision Tree (DT) classifiers, improving on each iteration through weighted voting</a:t>
            </a:r>
            <a:endParaRPr sz="1100"/>
          </a:p>
          <a:p>
            <a:pPr indent="0" lvl="0" marL="0" rtl="0" algn="l">
              <a:spcBef>
                <a:spcPts val="0"/>
              </a:spcBef>
              <a:spcAft>
                <a:spcPts val="0"/>
              </a:spcAft>
              <a:buNone/>
            </a:pPr>
            <a:r>
              <a:t/>
            </a:r>
            <a:endParaRPr sz="1100"/>
          </a:p>
          <a:p>
            <a:pPr indent="-298450" lvl="0" marL="457200" rtl="0" algn="l">
              <a:spcBef>
                <a:spcPts val="0"/>
              </a:spcBef>
              <a:spcAft>
                <a:spcPts val="0"/>
              </a:spcAft>
              <a:buSzPts val="1100"/>
              <a:buAutoNum type="arabicPeriod"/>
            </a:pPr>
            <a:r>
              <a:rPr lang="en" sz="1100"/>
              <a:t>Initialization of </a:t>
            </a:r>
            <a:r>
              <a:rPr b="1" lang="en" sz="1100"/>
              <a:t>weights</a:t>
            </a:r>
            <a:r>
              <a:rPr lang="en" sz="1100"/>
              <a:t>. </a:t>
            </a:r>
            <a:r>
              <a:rPr lang="en" sz="1100"/>
              <a:t>Normally consider 1/n_samples</a:t>
            </a:r>
            <a:endParaRPr sz="1100"/>
          </a:p>
          <a:p>
            <a:pPr indent="-298450" lvl="0" marL="457200" rtl="0" algn="l">
              <a:spcBef>
                <a:spcPts val="0"/>
              </a:spcBef>
              <a:spcAft>
                <a:spcPts val="0"/>
              </a:spcAft>
              <a:buSzPts val="1100"/>
              <a:buAutoNum type="arabicPeriod"/>
            </a:pPr>
            <a:r>
              <a:rPr b="1" lang="en" sz="1100"/>
              <a:t>Train</a:t>
            </a:r>
            <a:r>
              <a:rPr lang="en" sz="1100"/>
              <a:t> an estimator using current weights</a:t>
            </a:r>
            <a:endParaRPr sz="1100"/>
          </a:p>
          <a:p>
            <a:pPr indent="-298450" lvl="0" marL="457200" rtl="0" algn="l">
              <a:spcBef>
                <a:spcPts val="0"/>
              </a:spcBef>
              <a:spcAft>
                <a:spcPts val="0"/>
              </a:spcAft>
              <a:buSzPts val="1100"/>
              <a:buAutoNum type="arabicPeriod"/>
            </a:pPr>
            <a:r>
              <a:rPr lang="en" sz="1100"/>
              <a:t>Calculate the </a:t>
            </a:r>
            <a:r>
              <a:rPr b="1" lang="en" sz="1100"/>
              <a:t>error_rate</a:t>
            </a:r>
            <a:r>
              <a:rPr lang="en" sz="1100"/>
              <a:t> based on the prediction of the estimator </a:t>
            </a:r>
            <a:endParaRPr sz="1100"/>
          </a:p>
          <a:p>
            <a:pPr indent="-298450" lvl="0" marL="457200" rtl="0" algn="l">
              <a:spcBef>
                <a:spcPts val="0"/>
              </a:spcBef>
              <a:spcAft>
                <a:spcPts val="0"/>
              </a:spcAft>
              <a:buSzPts val="1100"/>
              <a:buAutoNum type="arabicPeriod"/>
            </a:pPr>
            <a:r>
              <a:rPr b="1" lang="en" sz="1100"/>
              <a:t>Update</a:t>
            </a:r>
            <a:r>
              <a:rPr lang="en" sz="1100"/>
              <a:t> the weights using the learning rate and error_rate. </a:t>
            </a:r>
            <a:endParaRPr sz="1100"/>
          </a:p>
          <a:p>
            <a:pPr indent="-298450" lvl="0" marL="457200" rtl="0" algn="l">
              <a:spcBef>
                <a:spcPts val="0"/>
              </a:spcBef>
              <a:spcAft>
                <a:spcPts val="0"/>
              </a:spcAft>
              <a:buSzPts val="1100"/>
              <a:buAutoNum type="arabicPeriod"/>
            </a:pPr>
            <a:r>
              <a:rPr b="1" lang="en" sz="1100"/>
              <a:t>Repeat</a:t>
            </a:r>
            <a:r>
              <a:rPr lang="en" sz="1100"/>
              <a:t> the steps 2-4 for n estimators</a:t>
            </a:r>
            <a:endParaRPr sz="1100"/>
          </a:p>
          <a:p>
            <a:pPr indent="0" lvl="0" marL="0" rtl="0" algn="l">
              <a:spcBef>
                <a:spcPts val="0"/>
              </a:spcBef>
              <a:spcAft>
                <a:spcPts val="0"/>
              </a:spcAft>
              <a:buNone/>
            </a:pPr>
            <a:r>
              <a:t/>
            </a:r>
            <a:endParaRPr sz="1100"/>
          </a:p>
          <a:p>
            <a:pPr indent="0" lvl="0" marL="0" rtl="0" algn="l">
              <a:lnSpc>
                <a:spcPct val="115000"/>
              </a:lnSpc>
              <a:spcBef>
                <a:spcPts val="0"/>
              </a:spcBef>
              <a:spcAft>
                <a:spcPts val="0"/>
              </a:spcAft>
              <a:buNone/>
            </a:pPr>
            <a:r>
              <a:rPr lang="en" sz="1100">
                <a:solidFill>
                  <a:schemeClr val="dk1"/>
                </a:solidFill>
                <a:highlight>
                  <a:schemeClr val="lt1"/>
                </a:highlight>
              </a:rPr>
              <a:t>Final prediction is assigned as the </a:t>
            </a:r>
            <a:r>
              <a:rPr b="1" lang="en" sz="1100">
                <a:solidFill>
                  <a:schemeClr val="dk1"/>
                </a:solidFill>
                <a:highlight>
                  <a:schemeClr val="lt1"/>
                </a:highlight>
              </a:rPr>
              <a:t>weighted sum</a:t>
            </a:r>
            <a:r>
              <a:rPr lang="en" sz="1100">
                <a:solidFill>
                  <a:schemeClr val="dk1"/>
                </a:solidFill>
                <a:highlight>
                  <a:schemeClr val="lt1"/>
                </a:highlight>
              </a:rPr>
              <a:t> of all the DT after all the iterations are done.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473" name="Google Shape;473;p47"/>
          <p:cNvPicPr preferRelativeResize="0"/>
          <p:nvPr/>
        </p:nvPicPr>
        <p:blipFill>
          <a:blip r:embed="rId3">
            <a:alphaModFix/>
          </a:blip>
          <a:stretch>
            <a:fillRect/>
          </a:stretch>
        </p:blipFill>
        <p:spPr>
          <a:xfrm>
            <a:off x="562575" y="2481275"/>
            <a:ext cx="7321449" cy="2570000"/>
          </a:xfrm>
          <a:prstGeom prst="rect">
            <a:avLst/>
          </a:prstGeom>
          <a:noFill/>
          <a:ln>
            <a:noFill/>
          </a:ln>
        </p:spPr>
      </p:pic>
      <p:sp>
        <p:nvSpPr>
          <p:cNvPr id="474" name="Google Shape;474;p47"/>
          <p:cNvSpPr txBox="1"/>
          <p:nvPr/>
        </p:nvSpPr>
        <p:spPr>
          <a:xfrm>
            <a:off x="6302525" y="4699425"/>
            <a:ext cx="1914000" cy="2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Image source: </a:t>
            </a:r>
            <a:r>
              <a:rPr lang="en" sz="800" u="sng">
                <a:solidFill>
                  <a:schemeClr val="hlink"/>
                </a:solidFill>
                <a:hlinkClick r:id="rId4"/>
              </a:rPr>
              <a:t>towardsdatascience</a:t>
            </a:r>
            <a:endParaRPr sz="800"/>
          </a:p>
          <a:p>
            <a:pPr indent="0" lvl="0" marL="0" rtl="0" algn="l">
              <a:spcBef>
                <a:spcPts val="0"/>
              </a:spcBef>
              <a:spcAft>
                <a:spcPts val="0"/>
              </a:spcAft>
              <a:buNone/>
            </a:pPr>
            <a:r>
              <a:t/>
            </a:r>
            <a:endParaRPr sz="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8" name="Shape 478"/>
        <p:cNvGrpSpPr/>
        <p:nvPr/>
      </p:nvGrpSpPr>
      <p:grpSpPr>
        <a:xfrm>
          <a:off x="0" y="0"/>
          <a:ext cx="0" cy="0"/>
          <a:chOff x="0" y="0"/>
          <a:chExt cx="0" cy="0"/>
        </a:xfrm>
      </p:grpSpPr>
      <p:sp>
        <p:nvSpPr>
          <p:cNvPr id="479" name="Google Shape;479;p48"/>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AdaBoost</a:t>
            </a:r>
            <a:endParaRPr/>
          </a:p>
        </p:txBody>
      </p:sp>
      <p:cxnSp>
        <p:nvCxnSpPr>
          <p:cNvPr id="480" name="Google Shape;480;p48"/>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481" name="Google Shape;481;p48"/>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482" name="Google Shape;482;p48"/>
          <p:cNvSpPr txBox="1"/>
          <p:nvPr/>
        </p:nvSpPr>
        <p:spPr>
          <a:xfrm>
            <a:off x="112800" y="746025"/>
            <a:ext cx="8883900" cy="9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Tuning hyperparameter max_depth and min_samples_leaf for base estimator along with learning_rate and n_estimators:</a:t>
            </a:r>
            <a:endParaRPr/>
          </a:p>
          <a:p>
            <a:pPr indent="-317500" lvl="0" marL="457200" rtl="0" algn="l">
              <a:spcBef>
                <a:spcPts val="0"/>
              </a:spcBef>
              <a:spcAft>
                <a:spcPts val="0"/>
              </a:spcAft>
              <a:buSzPts val="1400"/>
              <a:buChar char="●"/>
            </a:pPr>
            <a:r>
              <a:rPr lang="en"/>
              <a:t>Best validation results for </a:t>
            </a:r>
            <a:r>
              <a:rPr lang="en"/>
              <a:t>base_estimator__max_depth=20, base_estimator__min_samples_leaf=7, learning_rate=0.01, n_estimators=60</a:t>
            </a:r>
            <a:endParaRPr/>
          </a:p>
        </p:txBody>
      </p:sp>
      <p:sp>
        <p:nvSpPr>
          <p:cNvPr id="483" name="Google Shape;483;p48"/>
          <p:cNvSpPr txBox="1"/>
          <p:nvPr/>
        </p:nvSpPr>
        <p:spPr>
          <a:xfrm>
            <a:off x="4215575" y="234325"/>
            <a:ext cx="4425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rgbClr val="FFFFFF"/>
                </a:highlight>
              </a:rPr>
              <a:t>Results on </a:t>
            </a:r>
            <a:r>
              <a:rPr b="1" lang="en">
                <a:solidFill>
                  <a:srgbClr val="FF9900"/>
                </a:solidFill>
                <a:highlight>
                  <a:srgbClr val="FFFFFF"/>
                </a:highlight>
              </a:rPr>
              <a:t>Non-Engineered Features</a:t>
            </a:r>
            <a:endParaRPr b="1">
              <a:solidFill>
                <a:srgbClr val="FF9900"/>
              </a:solidFill>
            </a:endParaRPr>
          </a:p>
        </p:txBody>
      </p:sp>
      <p:pic>
        <p:nvPicPr>
          <p:cNvPr id="484" name="Google Shape;484;p48"/>
          <p:cNvPicPr preferRelativeResize="0"/>
          <p:nvPr/>
        </p:nvPicPr>
        <p:blipFill>
          <a:blip r:embed="rId3">
            <a:alphaModFix/>
          </a:blip>
          <a:stretch>
            <a:fillRect/>
          </a:stretch>
        </p:blipFill>
        <p:spPr>
          <a:xfrm>
            <a:off x="673075" y="1779100"/>
            <a:ext cx="4425300" cy="3318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8" name="Shape 488"/>
        <p:cNvGrpSpPr/>
        <p:nvPr/>
      </p:nvGrpSpPr>
      <p:grpSpPr>
        <a:xfrm>
          <a:off x="0" y="0"/>
          <a:ext cx="0" cy="0"/>
          <a:chOff x="0" y="0"/>
          <a:chExt cx="0" cy="0"/>
        </a:xfrm>
      </p:grpSpPr>
      <p:sp>
        <p:nvSpPr>
          <p:cNvPr id="489" name="Google Shape;489;p49"/>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a:t>
            </a:r>
            <a:r>
              <a:rPr lang="en"/>
              <a:t>AdaBoost</a:t>
            </a:r>
            <a:endParaRPr/>
          </a:p>
        </p:txBody>
      </p:sp>
      <p:cxnSp>
        <p:nvCxnSpPr>
          <p:cNvPr id="490" name="Google Shape;490;p49"/>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491" name="Google Shape;491;p49"/>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492" name="Google Shape;492;p49"/>
          <p:cNvSpPr txBox="1"/>
          <p:nvPr/>
        </p:nvSpPr>
        <p:spPr>
          <a:xfrm>
            <a:off x="4215575" y="234325"/>
            <a:ext cx="4425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rgbClr val="FFFFFF"/>
                </a:highlight>
              </a:rPr>
              <a:t>Results on </a:t>
            </a:r>
            <a:r>
              <a:rPr b="1" lang="en">
                <a:solidFill>
                  <a:srgbClr val="FF9900"/>
                </a:solidFill>
                <a:highlight>
                  <a:srgbClr val="FFFFFF"/>
                </a:highlight>
              </a:rPr>
              <a:t>Non-Engineered Features</a:t>
            </a:r>
            <a:endParaRPr b="1">
              <a:solidFill>
                <a:srgbClr val="FF9900"/>
              </a:solidFill>
            </a:endParaRPr>
          </a:p>
        </p:txBody>
      </p:sp>
      <p:sp>
        <p:nvSpPr>
          <p:cNvPr id="493" name="Google Shape;493;p49"/>
          <p:cNvSpPr txBox="1"/>
          <p:nvPr/>
        </p:nvSpPr>
        <p:spPr>
          <a:xfrm>
            <a:off x="134600" y="1721650"/>
            <a:ext cx="60186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Performance:</a:t>
            </a:r>
            <a:endParaRPr sz="1200"/>
          </a:p>
        </p:txBody>
      </p:sp>
      <p:sp>
        <p:nvSpPr>
          <p:cNvPr id="494" name="Google Shape;494;p49"/>
          <p:cNvSpPr txBox="1"/>
          <p:nvPr/>
        </p:nvSpPr>
        <p:spPr>
          <a:xfrm>
            <a:off x="112800" y="746025"/>
            <a:ext cx="8883900" cy="9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Tuning hyperparameter max_depth and min_samples_leaf for base estimator along with learning_rate and n_estimators:</a:t>
            </a:r>
            <a:endParaRPr/>
          </a:p>
          <a:p>
            <a:pPr indent="-317500" lvl="0" marL="457200" rtl="0" algn="l">
              <a:spcBef>
                <a:spcPts val="0"/>
              </a:spcBef>
              <a:spcAft>
                <a:spcPts val="0"/>
              </a:spcAft>
              <a:buSzPts val="1400"/>
              <a:buChar char="●"/>
            </a:pPr>
            <a:r>
              <a:rPr lang="en"/>
              <a:t>Best validation results for base_estimator__max_depth=20, base_estimator__min_samples_leaf=7, learning_rate=0.01, n_estimators=60</a:t>
            </a:r>
            <a:endParaRPr/>
          </a:p>
        </p:txBody>
      </p:sp>
      <p:pic>
        <p:nvPicPr>
          <p:cNvPr id="495" name="Google Shape;495;p49"/>
          <p:cNvPicPr preferRelativeResize="0"/>
          <p:nvPr/>
        </p:nvPicPr>
        <p:blipFill>
          <a:blip r:embed="rId3">
            <a:alphaModFix/>
          </a:blip>
          <a:stretch>
            <a:fillRect/>
          </a:stretch>
        </p:blipFill>
        <p:spPr>
          <a:xfrm>
            <a:off x="2323725" y="1941975"/>
            <a:ext cx="6738274" cy="3013650"/>
          </a:xfrm>
          <a:prstGeom prst="rect">
            <a:avLst/>
          </a:prstGeom>
          <a:noFill/>
          <a:ln>
            <a:noFill/>
          </a:ln>
        </p:spPr>
      </p:pic>
      <p:pic>
        <p:nvPicPr>
          <p:cNvPr id="496" name="Google Shape;496;p49"/>
          <p:cNvPicPr preferRelativeResize="0"/>
          <p:nvPr/>
        </p:nvPicPr>
        <p:blipFill>
          <a:blip r:embed="rId4">
            <a:alphaModFix/>
          </a:blip>
          <a:stretch>
            <a:fillRect/>
          </a:stretch>
        </p:blipFill>
        <p:spPr>
          <a:xfrm>
            <a:off x="191825" y="2305725"/>
            <a:ext cx="2063000" cy="1743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0"/>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a:t>
            </a:r>
            <a:r>
              <a:rPr lang="en"/>
              <a:t>AdaBoost</a:t>
            </a:r>
            <a:endParaRPr/>
          </a:p>
        </p:txBody>
      </p:sp>
      <p:cxnSp>
        <p:nvCxnSpPr>
          <p:cNvPr id="502" name="Google Shape;502;p50"/>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503" name="Google Shape;503;p50"/>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504" name="Google Shape;504;p50"/>
          <p:cNvSpPr txBox="1"/>
          <p:nvPr/>
        </p:nvSpPr>
        <p:spPr>
          <a:xfrm>
            <a:off x="4215575" y="234325"/>
            <a:ext cx="4425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rgbClr val="FFFFFF"/>
                </a:highlight>
              </a:rPr>
              <a:t>Results on </a:t>
            </a:r>
            <a:r>
              <a:rPr b="1" lang="en">
                <a:solidFill>
                  <a:srgbClr val="FF9900"/>
                </a:solidFill>
                <a:highlight>
                  <a:srgbClr val="FFFFFF"/>
                </a:highlight>
              </a:rPr>
              <a:t>Engineered Features</a:t>
            </a:r>
            <a:endParaRPr b="1">
              <a:solidFill>
                <a:srgbClr val="FF9900"/>
              </a:solidFill>
            </a:endParaRPr>
          </a:p>
        </p:txBody>
      </p:sp>
      <p:sp>
        <p:nvSpPr>
          <p:cNvPr id="505" name="Google Shape;505;p50"/>
          <p:cNvSpPr txBox="1"/>
          <p:nvPr/>
        </p:nvSpPr>
        <p:spPr>
          <a:xfrm>
            <a:off x="112800" y="746025"/>
            <a:ext cx="8883900" cy="9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Tuning hyperparameter max_depth and min_samples_leaf for base estimator along with learning_rate and n_estimators:</a:t>
            </a:r>
            <a:endParaRPr/>
          </a:p>
          <a:p>
            <a:pPr indent="-317500" lvl="0" marL="457200" rtl="0" algn="l">
              <a:spcBef>
                <a:spcPts val="0"/>
              </a:spcBef>
              <a:spcAft>
                <a:spcPts val="0"/>
              </a:spcAft>
              <a:buSzPts val="1400"/>
              <a:buChar char="●"/>
            </a:pPr>
            <a:r>
              <a:rPr lang="en"/>
              <a:t>Best validation results for base_estimator__max_depth=20, base_estimator__min_samples_leaf=7, learning_rate=0.01, n_estimators=60</a:t>
            </a:r>
            <a:endParaRPr/>
          </a:p>
        </p:txBody>
      </p:sp>
      <p:pic>
        <p:nvPicPr>
          <p:cNvPr id="506" name="Google Shape;506;p50"/>
          <p:cNvPicPr preferRelativeResize="0"/>
          <p:nvPr/>
        </p:nvPicPr>
        <p:blipFill>
          <a:blip r:embed="rId3">
            <a:alphaModFix/>
          </a:blip>
          <a:stretch>
            <a:fillRect/>
          </a:stretch>
        </p:blipFill>
        <p:spPr>
          <a:xfrm>
            <a:off x="673075" y="1779100"/>
            <a:ext cx="4372550" cy="32793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1"/>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a:t>
            </a:r>
            <a:r>
              <a:rPr lang="en"/>
              <a:t>AdaBoost</a:t>
            </a:r>
            <a:endParaRPr/>
          </a:p>
        </p:txBody>
      </p:sp>
      <p:cxnSp>
        <p:nvCxnSpPr>
          <p:cNvPr id="512" name="Google Shape;512;p51"/>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513" name="Google Shape;513;p51"/>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514" name="Google Shape;514;p51"/>
          <p:cNvSpPr txBox="1"/>
          <p:nvPr/>
        </p:nvSpPr>
        <p:spPr>
          <a:xfrm>
            <a:off x="4215575" y="234325"/>
            <a:ext cx="4425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rgbClr val="FFFFFF"/>
                </a:highlight>
              </a:rPr>
              <a:t>Results on </a:t>
            </a:r>
            <a:r>
              <a:rPr b="1" lang="en">
                <a:solidFill>
                  <a:srgbClr val="FF9900"/>
                </a:solidFill>
                <a:highlight>
                  <a:srgbClr val="FFFFFF"/>
                </a:highlight>
              </a:rPr>
              <a:t>Engineered Features</a:t>
            </a:r>
            <a:endParaRPr b="1">
              <a:solidFill>
                <a:srgbClr val="FF9900"/>
              </a:solidFill>
            </a:endParaRPr>
          </a:p>
        </p:txBody>
      </p:sp>
      <p:sp>
        <p:nvSpPr>
          <p:cNvPr id="515" name="Google Shape;515;p51"/>
          <p:cNvSpPr txBox="1"/>
          <p:nvPr/>
        </p:nvSpPr>
        <p:spPr>
          <a:xfrm>
            <a:off x="134600" y="1721650"/>
            <a:ext cx="60186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Performance:</a:t>
            </a:r>
            <a:endParaRPr sz="1200"/>
          </a:p>
        </p:txBody>
      </p:sp>
      <p:sp>
        <p:nvSpPr>
          <p:cNvPr id="516" name="Google Shape;516;p51"/>
          <p:cNvSpPr txBox="1"/>
          <p:nvPr/>
        </p:nvSpPr>
        <p:spPr>
          <a:xfrm>
            <a:off x="112800" y="746025"/>
            <a:ext cx="8883900" cy="9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Tuning hyperparameter max_depth and min_samples_leaf for base estimator along with learning_rate and n_estimators:</a:t>
            </a:r>
            <a:endParaRPr/>
          </a:p>
          <a:p>
            <a:pPr indent="-317500" lvl="0" marL="457200" rtl="0" algn="l">
              <a:spcBef>
                <a:spcPts val="0"/>
              </a:spcBef>
              <a:spcAft>
                <a:spcPts val="0"/>
              </a:spcAft>
              <a:buSzPts val="1400"/>
              <a:buChar char="●"/>
            </a:pPr>
            <a:r>
              <a:rPr lang="en"/>
              <a:t>Best validation results for base_estimator__max_depth=10, base_estimator__min_samples_leaf=5, learning_rate=0.01, n_estimators=70</a:t>
            </a:r>
            <a:endParaRPr/>
          </a:p>
        </p:txBody>
      </p:sp>
      <p:pic>
        <p:nvPicPr>
          <p:cNvPr id="517" name="Google Shape;517;p51"/>
          <p:cNvPicPr preferRelativeResize="0"/>
          <p:nvPr/>
        </p:nvPicPr>
        <p:blipFill>
          <a:blip r:embed="rId3">
            <a:alphaModFix/>
          </a:blip>
          <a:stretch>
            <a:fillRect/>
          </a:stretch>
        </p:blipFill>
        <p:spPr>
          <a:xfrm>
            <a:off x="2420850" y="1892050"/>
            <a:ext cx="6499476" cy="2906849"/>
          </a:xfrm>
          <a:prstGeom prst="rect">
            <a:avLst/>
          </a:prstGeom>
          <a:noFill/>
          <a:ln>
            <a:noFill/>
          </a:ln>
        </p:spPr>
      </p:pic>
      <p:pic>
        <p:nvPicPr>
          <p:cNvPr id="518" name="Google Shape;518;p51"/>
          <p:cNvPicPr preferRelativeResize="0"/>
          <p:nvPr/>
        </p:nvPicPr>
        <p:blipFill>
          <a:blip r:embed="rId4">
            <a:alphaModFix/>
          </a:blip>
          <a:stretch>
            <a:fillRect/>
          </a:stretch>
        </p:blipFill>
        <p:spPr>
          <a:xfrm>
            <a:off x="191825" y="2146800"/>
            <a:ext cx="2229025" cy="186124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can we find exoplanets?</a:t>
            </a:r>
            <a:endParaRPr/>
          </a:p>
        </p:txBody>
      </p:sp>
      <p:cxnSp>
        <p:nvCxnSpPr>
          <p:cNvPr id="84" name="Google Shape;84;p16"/>
          <p:cNvCxnSpPr/>
          <p:nvPr/>
        </p:nvCxnSpPr>
        <p:spPr>
          <a:xfrm flipH="1" rot="10800000">
            <a:off x="134600" y="615325"/>
            <a:ext cx="3547500" cy="19200"/>
          </a:xfrm>
          <a:prstGeom prst="straightConnector1">
            <a:avLst/>
          </a:prstGeom>
          <a:noFill/>
          <a:ln cap="flat" cmpd="sng" w="19050">
            <a:solidFill>
              <a:srgbClr val="FF9900"/>
            </a:solidFill>
            <a:prstDash val="solid"/>
            <a:round/>
            <a:headEnd len="med" w="med" type="none"/>
            <a:tailEnd len="med" w="med" type="none"/>
          </a:ln>
        </p:spPr>
      </p:cxnSp>
      <p:sp>
        <p:nvSpPr>
          <p:cNvPr id="85" name="Google Shape;85;p16"/>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Exoplanet = planet orbiting a star other than the sun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Only in science fiction until 1992!</a:t>
            </a:r>
            <a:endParaRPr sz="1600"/>
          </a:p>
          <a:p>
            <a:pPr indent="-330200" lvl="0" marL="457200" rtl="0" algn="l">
              <a:spcBef>
                <a:spcPts val="0"/>
              </a:spcBef>
              <a:spcAft>
                <a:spcPts val="0"/>
              </a:spcAft>
              <a:buSzPts val="1600"/>
              <a:buChar char="●"/>
            </a:pPr>
            <a:r>
              <a:rPr lang="en" sz="1600"/>
              <a:t>Since then, thousands discovered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86" name="Google Shape;86;p16"/>
          <p:cNvPicPr preferRelativeResize="0"/>
          <p:nvPr/>
        </p:nvPicPr>
        <p:blipFill rotWithShape="1">
          <a:blip r:embed="rId3">
            <a:alphaModFix/>
          </a:blip>
          <a:srcRect b="3651" l="30779" r="16226" t="22586"/>
          <a:stretch/>
        </p:blipFill>
        <p:spPr>
          <a:xfrm>
            <a:off x="6359780" y="0"/>
            <a:ext cx="2784220" cy="5143501"/>
          </a:xfrm>
          <a:prstGeom prst="rect">
            <a:avLst/>
          </a:prstGeom>
          <a:noFill/>
          <a:ln>
            <a:noFill/>
          </a:ln>
        </p:spPr>
      </p:pic>
      <p:sp>
        <p:nvSpPr>
          <p:cNvPr id="87" name="Google Shape;87;p16"/>
          <p:cNvSpPr txBox="1"/>
          <p:nvPr/>
        </p:nvSpPr>
        <p:spPr>
          <a:xfrm>
            <a:off x="0" y="4881075"/>
            <a:ext cx="2641200" cy="3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Graphic: Martin Vargic,Table: NExSci</a:t>
            </a:r>
            <a:endParaRPr sz="1000">
              <a:solidFill>
                <a:srgbClr val="666666"/>
              </a:solidFill>
            </a:endParaRPr>
          </a:p>
        </p:txBody>
      </p:sp>
      <p:pic>
        <p:nvPicPr>
          <p:cNvPr id="88" name="Google Shape;88;p16"/>
          <p:cNvPicPr preferRelativeResize="0"/>
          <p:nvPr/>
        </p:nvPicPr>
        <p:blipFill>
          <a:blip r:embed="rId4">
            <a:alphaModFix/>
          </a:blip>
          <a:stretch>
            <a:fillRect/>
          </a:stretch>
        </p:blipFill>
        <p:spPr>
          <a:xfrm>
            <a:off x="255950" y="1980175"/>
            <a:ext cx="3975274" cy="2857600"/>
          </a:xfrm>
          <a:prstGeom prst="rect">
            <a:avLst/>
          </a:prstGeom>
          <a:noFill/>
          <a:ln>
            <a:noFill/>
          </a:ln>
        </p:spPr>
      </p:pic>
      <p:sp>
        <p:nvSpPr>
          <p:cNvPr id="89" name="Google Shape;89;p16"/>
          <p:cNvSpPr/>
          <p:nvPr/>
        </p:nvSpPr>
        <p:spPr>
          <a:xfrm>
            <a:off x="275738" y="2927975"/>
            <a:ext cx="3935700" cy="269400"/>
          </a:xfrm>
          <a:prstGeom prst="ellipse">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2"/>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Gradient Boost</a:t>
            </a:r>
            <a:endParaRPr/>
          </a:p>
        </p:txBody>
      </p:sp>
      <p:cxnSp>
        <p:nvCxnSpPr>
          <p:cNvPr id="524" name="Google Shape;524;p52"/>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525" name="Google Shape;525;p52"/>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The </a:t>
            </a:r>
            <a:r>
              <a:rPr b="1" lang="en" sz="1100"/>
              <a:t>Gradient Boost</a:t>
            </a:r>
            <a:r>
              <a:rPr lang="en" sz="1100"/>
              <a:t> Algorithm: </a:t>
            </a:r>
            <a:r>
              <a:rPr lang="en" sz="1100">
                <a:solidFill>
                  <a:schemeClr val="dk1"/>
                </a:solidFill>
                <a:highlight>
                  <a:schemeClr val="lt1"/>
                </a:highlight>
              </a:rPr>
              <a:t>collection of Decision Tree (DT) classifiers, improving on each iteration by correcting the errors of its predecessors</a:t>
            </a:r>
            <a:endParaRPr sz="1100">
              <a:solidFill>
                <a:schemeClr val="dk1"/>
              </a:solidFill>
              <a:highlight>
                <a:schemeClr val="lt1"/>
              </a:highlight>
            </a:endParaRPr>
          </a:p>
          <a:p>
            <a:pPr indent="-298450" lvl="0" marL="457200" rtl="0" algn="l">
              <a:spcBef>
                <a:spcPts val="0"/>
              </a:spcBef>
              <a:spcAft>
                <a:spcPts val="0"/>
              </a:spcAft>
              <a:buClr>
                <a:schemeClr val="dk1"/>
              </a:buClr>
              <a:buSzPts val="1100"/>
              <a:buAutoNum type="arabicPeriod"/>
            </a:pPr>
            <a:r>
              <a:rPr lang="en" sz="1100">
                <a:solidFill>
                  <a:schemeClr val="dk1"/>
                </a:solidFill>
              </a:rPr>
              <a:t>Initialization: create a simple model of DT as the first weak learner. </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a:solidFill>
                  <a:schemeClr val="dk1"/>
                </a:solidFill>
              </a:rPr>
              <a:t>Calculate the </a:t>
            </a:r>
            <a:r>
              <a:rPr b="1" lang="en" sz="1100">
                <a:solidFill>
                  <a:schemeClr val="dk1"/>
                </a:solidFill>
              </a:rPr>
              <a:t>error_rate/residual</a:t>
            </a:r>
            <a:r>
              <a:rPr lang="en" sz="1100">
                <a:solidFill>
                  <a:schemeClr val="dk1"/>
                </a:solidFill>
              </a:rPr>
              <a:t> based on the prediction of the estimator </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 sz="1100">
                <a:solidFill>
                  <a:schemeClr val="dk1"/>
                </a:solidFill>
              </a:rPr>
              <a:t>Iteratively build </a:t>
            </a:r>
            <a:r>
              <a:rPr lang="en" sz="1100">
                <a:solidFill>
                  <a:schemeClr val="dk1"/>
                </a:solidFill>
              </a:rPr>
              <a:t>weak learners by reducing the residual error, and correcting the mistakes of the previous model. This is controlled by the learning rate.</a:t>
            </a:r>
            <a:r>
              <a:rPr b="1" lang="en" sz="1100">
                <a:solidFill>
                  <a:schemeClr val="dk1"/>
                </a:solidFill>
              </a:rPr>
              <a:t> </a:t>
            </a:r>
            <a:r>
              <a:rPr lang="en" sz="1100">
                <a:solidFill>
                  <a:schemeClr val="dk1"/>
                </a:solidFill>
              </a:rPr>
              <a:t> </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a:solidFill>
                  <a:schemeClr val="dk1"/>
                </a:solidFill>
              </a:rPr>
              <a:t>Next the ensemble prediction is updated as the weighted sum of predictions from new learner and the previous ones. </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 sz="1100">
                <a:solidFill>
                  <a:schemeClr val="dk1"/>
                </a:solidFill>
              </a:rPr>
              <a:t>Repeat</a:t>
            </a:r>
            <a:r>
              <a:rPr lang="en" sz="1100">
                <a:solidFill>
                  <a:schemeClr val="dk1"/>
                </a:solidFill>
              </a:rPr>
              <a:t> the steps 2-4 for n estimators</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highlight>
                  <a:schemeClr val="lt1"/>
                </a:highlight>
              </a:rPr>
              <a:t>Final prediction is assigned as the </a:t>
            </a:r>
            <a:r>
              <a:rPr b="1" lang="en" sz="1100">
                <a:solidFill>
                  <a:schemeClr val="dk1"/>
                </a:solidFill>
                <a:highlight>
                  <a:schemeClr val="lt1"/>
                </a:highlight>
              </a:rPr>
              <a:t>weighted sum</a:t>
            </a:r>
            <a:r>
              <a:rPr lang="en" sz="1100">
                <a:solidFill>
                  <a:schemeClr val="dk1"/>
                </a:solidFill>
                <a:highlight>
                  <a:schemeClr val="lt1"/>
                </a:highlight>
              </a:rPr>
              <a:t> of all the DT after all the iterations are done.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pic>
        <p:nvPicPr>
          <p:cNvPr id="526" name="Google Shape;526;p52"/>
          <p:cNvPicPr preferRelativeResize="0"/>
          <p:nvPr/>
        </p:nvPicPr>
        <p:blipFill>
          <a:blip r:embed="rId3">
            <a:alphaModFix/>
          </a:blip>
          <a:stretch>
            <a:fillRect/>
          </a:stretch>
        </p:blipFill>
        <p:spPr>
          <a:xfrm>
            <a:off x="739026" y="2646525"/>
            <a:ext cx="5716449" cy="2268375"/>
          </a:xfrm>
          <a:prstGeom prst="rect">
            <a:avLst/>
          </a:prstGeom>
          <a:noFill/>
          <a:ln>
            <a:noFill/>
          </a:ln>
        </p:spPr>
      </p:pic>
      <p:sp>
        <p:nvSpPr>
          <p:cNvPr id="527" name="Google Shape;527;p52"/>
          <p:cNvSpPr txBox="1"/>
          <p:nvPr/>
        </p:nvSpPr>
        <p:spPr>
          <a:xfrm>
            <a:off x="6455475" y="4699425"/>
            <a:ext cx="1914000" cy="2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Image source: </a:t>
            </a:r>
            <a:r>
              <a:rPr lang="en" sz="800" u="sng">
                <a:solidFill>
                  <a:schemeClr val="hlink"/>
                </a:solidFill>
                <a:hlinkClick r:id="rId4"/>
              </a:rPr>
              <a:t>geeksforgeeks</a:t>
            </a:r>
            <a:endParaRPr sz="800"/>
          </a:p>
          <a:p>
            <a:pPr indent="0" lvl="0" marL="0" rtl="0" algn="l">
              <a:spcBef>
                <a:spcPts val="0"/>
              </a:spcBef>
              <a:spcAft>
                <a:spcPts val="0"/>
              </a:spcAft>
              <a:buNone/>
            </a:pPr>
            <a:r>
              <a:t/>
            </a:r>
            <a:endParaRPr sz="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1" name="Shape 531"/>
        <p:cNvGrpSpPr/>
        <p:nvPr/>
      </p:nvGrpSpPr>
      <p:grpSpPr>
        <a:xfrm>
          <a:off x="0" y="0"/>
          <a:ext cx="0" cy="0"/>
          <a:chOff x="0" y="0"/>
          <a:chExt cx="0" cy="0"/>
        </a:xfrm>
      </p:grpSpPr>
      <p:sp>
        <p:nvSpPr>
          <p:cNvPr id="532" name="Google Shape;532;p53"/>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a:t>
            </a:r>
            <a:r>
              <a:rPr lang="en"/>
              <a:t>Gradient Boost</a:t>
            </a:r>
            <a:endParaRPr/>
          </a:p>
        </p:txBody>
      </p:sp>
      <p:cxnSp>
        <p:nvCxnSpPr>
          <p:cNvPr id="533" name="Google Shape;533;p53"/>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534" name="Google Shape;534;p53"/>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535" name="Google Shape;535;p53"/>
          <p:cNvSpPr txBox="1"/>
          <p:nvPr/>
        </p:nvSpPr>
        <p:spPr>
          <a:xfrm>
            <a:off x="4215575" y="234325"/>
            <a:ext cx="4425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rgbClr val="FFFFFF"/>
                </a:highlight>
              </a:rPr>
              <a:t>Results on </a:t>
            </a:r>
            <a:r>
              <a:rPr b="1" lang="en">
                <a:solidFill>
                  <a:srgbClr val="FF9900"/>
                </a:solidFill>
                <a:highlight>
                  <a:srgbClr val="FFFFFF"/>
                </a:highlight>
              </a:rPr>
              <a:t>Non-Engineered Features</a:t>
            </a:r>
            <a:endParaRPr b="1">
              <a:solidFill>
                <a:srgbClr val="FF9900"/>
              </a:solidFill>
            </a:endParaRPr>
          </a:p>
        </p:txBody>
      </p:sp>
      <p:pic>
        <p:nvPicPr>
          <p:cNvPr id="536" name="Google Shape;536;p53"/>
          <p:cNvPicPr preferRelativeResize="0"/>
          <p:nvPr/>
        </p:nvPicPr>
        <p:blipFill>
          <a:blip r:embed="rId3">
            <a:alphaModFix/>
          </a:blip>
          <a:stretch>
            <a:fillRect/>
          </a:stretch>
        </p:blipFill>
        <p:spPr>
          <a:xfrm>
            <a:off x="489425" y="1425575"/>
            <a:ext cx="4814250" cy="3610725"/>
          </a:xfrm>
          <a:prstGeom prst="rect">
            <a:avLst/>
          </a:prstGeom>
          <a:noFill/>
          <a:ln>
            <a:noFill/>
          </a:ln>
        </p:spPr>
      </p:pic>
      <p:sp>
        <p:nvSpPr>
          <p:cNvPr id="537" name="Google Shape;537;p53"/>
          <p:cNvSpPr txBox="1"/>
          <p:nvPr/>
        </p:nvSpPr>
        <p:spPr>
          <a:xfrm>
            <a:off x="112800" y="746025"/>
            <a:ext cx="8883900" cy="7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Tuning hyperparameter max_depth and min_samples_leaf, learning_rate, max_features and n_estimators:</a:t>
            </a:r>
            <a:endParaRPr/>
          </a:p>
          <a:p>
            <a:pPr indent="-317500" lvl="0" marL="457200" rtl="0" algn="l">
              <a:spcBef>
                <a:spcPts val="0"/>
              </a:spcBef>
              <a:spcAft>
                <a:spcPts val="0"/>
              </a:spcAft>
              <a:buSzPts val="1400"/>
              <a:buChar char="●"/>
            </a:pPr>
            <a:r>
              <a:rPr lang="en"/>
              <a:t>Best validation results for max_depth=10, max_features=sqrt, min_samples_leaf=5, learning_rate=0.1, n_estimators=150</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1" name="Shape 541"/>
        <p:cNvGrpSpPr/>
        <p:nvPr/>
      </p:nvGrpSpPr>
      <p:grpSpPr>
        <a:xfrm>
          <a:off x="0" y="0"/>
          <a:ext cx="0" cy="0"/>
          <a:chOff x="0" y="0"/>
          <a:chExt cx="0" cy="0"/>
        </a:xfrm>
      </p:grpSpPr>
      <p:sp>
        <p:nvSpPr>
          <p:cNvPr id="542" name="Google Shape;542;p54"/>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a:t>
            </a:r>
            <a:r>
              <a:rPr lang="en"/>
              <a:t>Gradient Boost</a:t>
            </a:r>
            <a:endParaRPr/>
          </a:p>
        </p:txBody>
      </p:sp>
      <p:cxnSp>
        <p:nvCxnSpPr>
          <p:cNvPr id="543" name="Google Shape;543;p54"/>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544" name="Google Shape;544;p54"/>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545" name="Google Shape;545;p54"/>
          <p:cNvSpPr txBox="1"/>
          <p:nvPr/>
        </p:nvSpPr>
        <p:spPr>
          <a:xfrm>
            <a:off x="4215575" y="234325"/>
            <a:ext cx="4425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rgbClr val="FFFFFF"/>
                </a:highlight>
              </a:rPr>
              <a:t>Results on </a:t>
            </a:r>
            <a:r>
              <a:rPr b="1" lang="en">
                <a:solidFill>
                  <a:srgbClr val="FF9900"/>
                </a:solidFill>
                <a:highlight>
                  <a:srgbClr val="FFFFFF"/>
                </a:highlight>
              </a:rPr>
              <a:t>Non-Engineered Features</a:t>
            </a:r>
            <a:endParaRPr b="1">
              <a:solidFill>
                <a:srgbClr val="FF9900"/>
              </a:solidFill>
            </a:endParaRPr>
          </a:p>
        </p:txBody>
      </p:sp>
      <p:sp>
        <p:nvSpPr>
          <p:cNvPr id="546" name="Google Shape;546;p54"/>
          <p:cNvSpPr txBox="1"/>
          <p:nvPr/>
        </p:nvSpPr>
        <p:spPr>
          <a:xfrm>
            <a:off x="134600" y="1478825"/>
            <a:ext cx="60186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Performance:</a:t>
            </a:r>
            <a:endParaRPr sz="1200"/>
          </a:p>
        </p:txBody>
      </p:sp>
      <p:pic>
        <p:nvPicPr>
          <p:cNvPr id="547" name="Google Shape;547;p54"/>
          <p:cNvPicPr preferRelativeResize="0"/>
          <p:nvPr/>
        </p:nvPicPr>
        <p:blipFill>
          <a:blip r:embed="rId3">
            <a:alphaModFix/>
          </a:blip>
          <a:stretch>
            <a:fillRect/>
          </a:stretch>
        </p:blipFill>
        <p:spPr>
          <a:xfrm>
            <a:off x="2085950" y="1786948"/>
            <a:ext cx="6933025" cy="3100752"/>
          </a:xfrm>
          <a:prstGeom prst="rect">
            <a:avLst/>
          </a:prstGeom>
          <a:noFill/>
          <a:ln>
            <a:noFill/>
          </a:ln>
        </p:spPr>
      </p:pic>
      <p:sp>
        <p:nvSpPr>
          <p:cNvPr id="548" name="Google Shape;548;p54"/>
          <p:cNvSpPr txBox="1"/>
          <p:nvPr/>
        </p:nvSpPr>
        <p:spPr>
          <a:xfrm>
            <a:off x="112800" y="746025"/>
            <a:ext cx="8883900" cy="7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Tuning hyperparameter max_depth and min_samples_leaf, learning_rate, max_features and n_estimators:</a:t>
            </a:r>
            <a:endParaRPr/>
          </a:p>
          <a:p>
            <a:pPr indent="-317500" lvl="0" marL="457200" rtl="0" algn="l">
              <a:spcBef>
                <a:spcPts val="0"/>
              </a:spcBef>
              <a:spcAft>
                <a:spcPts val="0"/>
              </a:spcAft>
              <a:buSzPts val="1400"/>
              <a:buChar char="●"/>
            </a:pPr>
            <a:r>
              <a:rPr lang="en"/>
              <a:t>Best validation results for max_depth=10, max_features=sqrt, min_samples_leaf=5, learning_rate=0.1, n_estimators=150</a:t>
            </a:r>
            <a:endParaRPr/>
          </a:p>
        </p:txBody>
      </p:sp>
      <p:pic>
        <p:nvPicPr>
          <p:cNvPr id="549" name="Google Shape;549;p54"/>
          <p:cNvPicPr preferRelativeResize="0"/>
          <p:nvPr/>
        </p:nvPicPr>
        <p:blipFill>
          <a:blip r:embed="rId4">
            <a:alphaModFix/>
          </a:blip>
          <a:stretch>
            <a:fillRect/>
          </a:stretch>
        </p:blipFill>
        <p:spPr>
          <a:xfrm>
            <a:off x="38100" y="2066925"/>
            <a:ext cx="2047850" cy="17239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5"/>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a:t>
            </a:r>
            <a:r>
              <a:rPr lang="en"/>
              <a:t>Gradient Boost</a:t>
            </a:r>
            <a:endParaRPr/>
          </a:p>
        </p:txBody>
      </p:sp>
      <p:cxnSp>
        <p:nvCxnSpPr>
          <p:cNvPr id="555" name="Google Shape;555;p55"/>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556" name="Google Shape;556;p55"/>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557" name="Google Shape;557;p55"/>
          <p:cNvSpPr txBox="1"/>
          <p:nvPr/>
        </p:nvSpPr>
        <p:spPr>
          <a:xfrm>
            <a:off x="4215575" y="234325"/>
            <a:ext cx="4425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rgbClr val="FFFFFF"/>
                </a:highlight>
              </a:rPr>
              <a:t>Results on </a:t>
            </a:r>
            <a:r>
              <a:rPr b="1" lang="en">
                <a:solidFill>
                  <a:srgbClr val="FF9900"/>
                </a:solidFill>
                <a:highlight>
                  <a:srgbClr val="FFFFFF"/>
                </a:highlight>
              </a:rPr>
              <a:t>Engineered Features</a:t>
            </a:r>
            <a:endParaRPr b="1">
              <a:solidFill>
                <a:srgbClr val="FF9900"/>
              </a:solidFill>
            </a:endParaRPr>
          </a:p>
        </p:txBody>
      </p:sp>
      <p:pic>
        <p:nvPicPr>
          <p:cNvPr id="558" name="Google Shape;558;p55"/>
          <p:cNvPicPr preferRelativeResize="0"/>
          <p:nvPr/>
        </p:nvPicPr>
        <p:blipFill>
          <a:blip r:embed="rId3">
            <a:alphaModFix/>
          </a:blip>
          <a:stretch>
            <a:fillRect/>
          </a:stretch>
        </p:blipFill>
        <p:spPr>
          <a:xfrm>
            <a:off x="636375" y="1421950"/>
            <a:ext cx="4854175" cy="3640625"/>
          </a:xfrm>
          <a:prstGeom prst="rect">
            <a:avLst/>
          </a:prstGeom>
          <a:noFill/>
          <a:ln>
            <a:noFill/>
          </a:ln>
        </p:spPr>
      </p:pic>
      <p:sp>
        <p:nvSpPr>
          <p:cNvPr id="559" name="Google Shape;559;p55"/>
          <p:cNvSpPr txBox="1"/>
          <p:nvPr/>
        </p:nvSpPr>
        <p:spPr>
          <a:xfrm>
            <a:off x="112800" y="746025"/>
            <a:ext cx="8883900" cy="7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Tuning hyperparameter max_depth and min_samples_leaf, learning_rate, max_features and n_estimators:</a:t>
            </a:r>
            <a:endParaRPr/>
          </a:p>
          <a:p>
            <a:pPr indent="-317500" lvl="0" marL="457200" rtl="0" algn="l">
              <a:spcBef>
                <a:spcPts val="0"/>
              </a:spcBef>
              <a:spcAft>
                <a:spcPts val="0"/>
              </a:spcAft>
              <a:buSzPts val="1400"/>
              <a:buChar char="●"/>
            </a:pPr>
            <a:r>
              <a:rPr lang="en"/>
              <a:t>Best validation results for max_depth=30, min_samples_leaf=5, max_features=sqrt learning_rate=0.15, n_estimators=150</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6"/>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a:t>
            </a:r>
            <a:r>
              <a:rPr lang="en"/>
              <a:t>Gradient Boost</a:t>
            </a:r>
            <a:endParaRPr/>
          </a:p>
        </p:txBody>
      </p:sp>
      <p:cxnSp>
        <p:nvCxnSpPr>
          <p:cNvPr id="565" name="Google Shape;565;p56"/>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566" name="Google Shape;566;p56"/>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567" name="Google Shape;567;p56"/>
          <p:cNvSpPr txBox="1"/>
          <p:nvPr/>
        </p:nvSpPr>
        <p:spPr>
          <a:xfrm>
            <a:off x="4215575" y="234325"/>
            <a:ext cx="4425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highlight>
                  <a:srgbClr val="FFFFFF"/>
                </a:highlight>
              </a:rPr>
              <a:t>Results on </a:t>
            </a:r>
            <a:r>
              <a:rPr b="1" lang="en">
                <a:solidFill>
                  <a:srgbClr val="FF9900"/>
                </a:solidFill>
                <a:highlight>
                  <a:srgbClr val="FFFFFF"/>
                </a:highlight>
              </a:rPr>
              <a:t>Engineered Features</a:t>
            </a:r>
            <a:endParaRPr b="1">
              <a:solidFill>
                <a:srgbClr val="FF9900"/>
              </a:solidFill>
            </a:endParaRPr>
          </a:p>
        </p:txBody>
      </p:sp>
      <p:sp>
        <p:nvSpPr>
          <p:cNvPr id="568" name="Google Shape;568;p56"/>
          <p:cNvSpPr txBox="1"/>
          <p:nvPr/>
        </p:nvSpPr>
        <p:spPr>
          <a:xfrm>
            <a:off x="134600" y="1552575"/>
            <a:ext cx="60186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Performance:</a:t>
            </a:r>
            <a:endParaRPr sz="1200"/>
          </a:p>
        </p:txBody>
      </p:sp>
      <p:pic>
        <p:nvPicPr>
          <p:cNvPr id="569" name="Google Shape;569;p56"/>
          <p:cNvPicPr preferRelativeResize="0"/>
          <p:nvPr/>
        </p:nvPicPr>
        <p:blipFill>
          <a:blip r:embed="rId3">
            <a:alphaModFix/>
          </a:blip>
          <a:stretch>
            <a:fillRect/>
          </a:stretch>
        </p:blipFill>
        <p:spPr>
          <a:xfrm>
            <a:off x="2363216" y="1846925"/>
            <a:ext cx="6637334" cy="2968500"/>
          </a:xfrm>
          <a:prstGeom prst="rect">
            <a:avLst/>
          </a:prstGeom>
          <a:noFill/>
          <a:ln>
            <a:noFill/>
          </a:ln>
        </p:spPr>
      </p:pic>
      <p:pic>
        <p:nvPicPr>
          <p:cNvPr id="570" name="Google Shape;570;p56"/>
          <p:cNvPicPr preferRelativeResize="0"/>
          <p:nvPr/>
        </p:nvPicPr>
        <p:blipFill>
          <a:blip r:embed="rId4">
            <a:alphaModFix/>
          </a:blip>
          <a:stretch>
            <a:fillRect/>
          </a:stretch>
        </p:blipFill>
        <p:spPr>
          <a:xfrm>
            <a:off x="200025" y="2124075"/>
            <a:ext cx="2093750" cy="1793100"/>
          </a:xfrm>
          <a:prstGeom prst="rect">
            <a:avLst/>
          </a:prstGeom>
          <a:noFill/>
          <a:ln>
            <a:noFill/>
          </a:ln>
        </p:spPr>
      </p:pic>
      <p:sp>
        <p:nvSpPr>
          <p:cNvPr id="571" name="Google Shape;571;p56"/>
          <p:cNvSpPr txBox="1"/>
          <p:nvPr/>
        </p:nvSpPr>
        <p:spPr>
          <a:xfrm>
            <a:off x="112800" y="746025"/>
            <a:ext cx="8883900" cy="7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Tuning hyperparameter max_depth and min_samples_leaf, learning_rate, max_features and n_estimators:</a:t>
            </a:r>
            <a:endParaRPr/>
          </a:p>
          <a:p>
            <a:pPr indent="-317500" lvl="0" marL="457200" rtl="0" algn="l">
              <a:spcBef>
                <a:spcPts val="0"/>
              </a:spcBef>
              <a:spcAft>
                <a:spcPts val="0"/>
              </a:spcAft>
              <a:buSzPts val="1400"/>
              <a:buChar char="●"/>
            </a:pPr>
            <a:r>
              <a:rPr lang="en"/>
              <a:t>Best validation results for max_depth=30, min_samples_leaf=5, max_features=sqrt learning_rate=0.15, n_estimators=150</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7"/>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a:t>
            </a:r>
            <a:endParaRPr/>
          </a:p>
        </p:txBody>
      </p:sp>
      <p:cxnSp>
        <p:nvCxnSpPr>
          <p:cNvPr id="577" name="Google Shape;577;p57"/>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578" name="Google Shape;578;p57"/>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highlight>
                  <a:srgbClr val="FFFFFF"/>
                </a:highlight>
              </a:rPr>
              <a:t>Neural Network = web of nodes (“neurons”) that learn how to weight various learned features of an input dataset to produce the correct output.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highlight>
                <a:srgbClr val="FFFFFF"/>
              </a:highlight>
            </a:endParaRPr>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8"/>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a:t>
            </a:r>
            <a:endParaRPr/>
          </a:p>
        </p:txBody>
      </p:sp>
      <p:cxnSp>
        <p:nvCxnSpPr>
          <p:cNvPr id="584" name="Google Shape;584;p58"/>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585" name="Google Shape;585;p58"/>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highlight>
                  <a:srgbClr val="FFFFFF"/>
                </a:highlight>
              </a:rPr>
              <a:t>Neural Network = web of nodes (“neurons”) that learn how to weight various learned features of an input dataset to produce the correct output.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None/>
            </a:pPr>
            <a:r>
              <a:rPr lang="en" sz="1600">
                <a:solidFill>
                  <a:schemeClr val="dk1"/>
                </a:solidFill>
                <a:highlight>
                  <a:srgbClr val="FFFFFF"/>
                </a:highlight>
              </a:rPr>
              <a:t>Arranged into layers </a:t>
            </a:r>
            <a:endParaRPr sz="1600">
              <a:solidFill>
                <a:schemeClr val="dk1"/>
              </a:solidFill>
              <a:highlight>
                <a:srgbClr val="FFFFFF"/>
              </a:highlight>
            </a:endParaRPr>
          </a:p>
          <a:p>
            <a:pPr indent="0" lvl="0" marL="457200" rtl="0" algn="l">
              <a:lnSpc>
                <a:spcPct val="115000"/>
              </a:lnSpc>
              <a:spcBef>
                <a:spcPts val="0"/>
              </a:spcBef>
              <a:spcAft>
                <a:spcPts val="0"/>
              </a:spcAft>
              <a:buNone/>
            </a:pPr>
            <a:r>
              <a:t/>
            </a:r>
            <a:endParaRPr sz="1600">
              <a:solidFill>
                <a:schemeClr val="dk1"/>
              </a:solidFill>
              <a:highlight>
                <a:srgbClr val="FFFFFF"/>
              </a:highlight>
            </a:endParaRPr>
          </a:p>
          <a:p>
            <a:pPr indent="0" lvl="0" marL="457200" rtl="0" algn="l">
              <a:lnSpc>
                <a:spcPct val="115000"/>
              </a:lnSpc>
              <a:spcBef>
                <a:spcPts val="0"/>
              </a:spcBef>
              <a:spcAft>
                <a:spcPts val="0"/>
              </a:spcAft>
              <a:buNone/>
            </a:pPr>
            <a:r>
              <a:t/>
            </a:r>
            <a:endParaRPr sz="1600">
              <a:solidFill>
                <a:schemeClr val="dk1"/>
              </a:solidFill>
              <a:highlight>
                <a:srgbClr val="FFFFFF"/>
              </a:highlight>
            </a:endParaRPr>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descr="Image" id="586" name="Google Shape;586;p58"/>
          <p:cNvPicPr preferRelativeResize="0"/>
          <p:nvPr/>
        </p:nvPicPr>
        <p:blipFill rotWithShape="1">
          <a:blip r:embed="rId3">
            <a:alphaModFix/>
          </a:blip>
          <a:srcRect b="5704" l="0" r="0" t="0"/>
          <a:stretch/>
        </p:blipFill>
        <p:spPr>
          <a:xfrm>
            <a:off x="5133250" y="1411250"/>
            <a:ext cx="3387474" cy="1959701"/>
          </a:xfrm>
          <a:prstGeom prst="rect">
            <a:avLst/>
          </a:prstGeom>
          <a:noFill/>
          <a:ln>
            <a:noFill/>
          </a:ln>
        </p:spPr>
      </p:pic>
      <p:sp>
        <p:nvSpPr>
          <p:cNvPr id="587" name="Google Shape;587;p58"/>
          <p:cNvSpPr txBox="1"/>
          <p:nvPr/>
        </p:nvSpPr>
        <p:spPr>
          <a:xfrm>
            <a:off x="5245038" y="337095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Image from Ognjanovski, 2019</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9"/>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a:t>
            </a:r>
            <a:endParaRPr/>
          </a:p>
        </p:txBody>
      </p:sp>
      <p:cxnSp>
        <p:nvCxnSpPr>
          <p:cNvPr id="593" name="Google Shape;593;p59"/>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594" name="Google Shape;594;p59"/>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highlight>
                  <a:srgbClr val="FFFFFF"/>
                </a:highlight>
              </a:rPr>
              <a:t>Neural Network = web of nodes (“neurons”) that learn how to weight various learned features of an input dataset to produce the correct output.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None/>
            </a:pPr>
            <a:r>
              <a:rPr lang="en" sz="1600">
                <a:solidFill>
                  <a:schemeClr val="dk1"/>
                </a:solidFill>
                <a:highlight>
                  <a:srgbClr val="FFFFFF"/>
                </a:highlight>
              </a:rPr>
              <a:t>Arranged into layers </a:t>
            </a:r>
            <a:endParaRPr sz="1600">
              <a:solidFill>
                <a:schemeClr val="dk1"/>
              </a:solidFill>
              <a:highlight>
                <a:srgbClr val="FFFFFF"/>
              </a:highlight>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highlight>
                  <a:srgbClr val="FFFFFF"/>
                </a:highlight>
              </a:rPr>
              <a:t>Number of nodes of each layer represent </a:t>
            </a:r>
            <a:endParaRPr sz="1600">
              <a:solidFill>
                <a:schemeClr val="dk1"/>
              </a:solidFill>
              <a:highlight>
                <a:srgbClr val="FFFFFF"/>
              </a:highlight>
            </a:endParaRPr>
          </a:p>
          <a:p>
            <a:pPr indent="0" lvl="0" marL="457200" rtl="0" algn="l">
              <a:lnSpc>
                <a:spcPct val="115000"/>
              </a:lnSpc>
              <a:spcBef>
                <a:spcPts val="0"/>
              </a:spcBef>
              <a:spcAft>
                <a:spcPts val="0"/>
              </a:spcAft>
              <a:buNone/>
            </a:pPr>
            <a:r>
              <a:rPr lang="en" sz="1600">
                <a:solidFill>
                  <a:schemeClr val="dk1"/>
                </a:solidFill>
                <a:highlight>
                  <a:srgbClr val="FFFFFF"/>
                </a:highlight>
              </a:rPr>
              <a:t>number of “features” that layer contains.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highlight>
                <a:srgbClr val="FFFFFF"/>
              </a:highlight>
            </a:endParaRPr>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descr="Image" id="595" name="Google Shape;595;p59"/>
          <p:cNvPicPr preferRelativeResize="0"/>
          <p:nvPr/>
        </p:nvPicPr>
        <p:blipFill rotWithShape="1">
          <a:blip r:embed="rId3">
            <a:alphaModFix/>
          </a:blip>
          <a:srcRect b="5704" l="0" r="0" t="0"/>
          <a:stretch/>
        </p:blipFill>
        <p:spPr>
          <a:xfrm>
            <a:off x="5133250" y="1411250"/>
            <a:ext cx="3387474" cy="1959701"/>
          </a:xfrm>
          <a:prstGeom prst="rect">
            <a:avLst/>
          </a:prstGeom>
          <a:noFill/>
          <a:ln>
            <a:noFill/>
          </a:ln>
        </p:spPr>
      </p:pic>
      <p:sp>
        <p:nvSpPr>
          <p:cNvPr id="596" name="Google Shape;596;p59"/>
          <p:cNvSpPr txBox="1"/>
          <p:nvPr/>
        </p:nvSpPr>
        <p:spPr>
          <a:xfrm>
            <a:off x="5245038" y="337095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Image from Ognjanovski, 2019</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0"/>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a:t>
            </a:r>
            <a:endParaRPr/>
          </a:p>
        </p:txBody>
      </p:sp>
      <p:cxnSp>
        <p:nvCxnSpPr>
          <p:cNvPr id="602" name="Google Shape;602;p60"/>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603" name="Google Shape;603;p60"/>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highlight>
                  <a:srgbClr val="FFFFFF"/>
                </a:highlight>
              </a:rPr>
              <a:t>Neural Network = web of nodes (“neurons”) that learn how to weight various learned features of an input dataset to produce the correct output.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None/>
            </a:pPr>
            <a:r>
              <a:rPr lang="en" sz="1600">
                <a:solidFill>
                  <a:schemeClr val="dk1"/>
                </a:solidFill>
                <a:highlight>
                  <a:srgbClr val="FFFFFF"/>
                </a:highlight>
              </a:rPr>
              <a:t>Arranged into layers </a:t>
            </a:r>
            <a:endParaRPr sz="1600">
              <a:solidFill>
                <a:schemeClr val="dk1"/>
              </a:solidFill>
              <a:highlight>
                <a:srgbClr val="FFFFFF"/>
              </a:highlight>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highlight>
                  <a:srgbClr val="FFFFFF"/>
                </a:highlight>
              </a:rPr>
              <a:t>Number of nodes of each layer represent </a:t>
            </a:r>
            <a:endParaRPr sz="1600">
              <a:solidFill>
                <a:schemeClr val="dk1"/>
              </a:solidFill>
              <a:highlight>
                <a:srgbClr val="FFFFFF"/>
              </a:highlight>
            </a:endParaRPr>
          </a:p>
          <a:p>
            <a:pPr indent="0" lvl="0" marL="457200" rtl="0" algn="l">
              <a:lnSpc>
                <a:spcPct val="115000"/>
              </a:lnSpc>
              <a:spcBef>
                <a:spcPts val="0"/>
              </a:spcBef>
              <a:spcAft>
                <a:spcPts val="0"/>
              </a:spcAft>
              <a:buNone/>
            </a:pPr>
            <a:r>
              <a:rPr lang="en" sz="1600">
                <a:solidFill>
                  <a:schemeClr val="dk1"/>
                </a:solidFill>
                <a:highlight>
                  <a:srgbClr val="FFFFFF"/>
                </a:highlight>
              </a:rPr>
              <a:t>number of “features” that layer contains. </a:t>
            </a:r>
            <a:endParaRPr sz="1600">
              <a:solidFill>
                <a:schemeClr val="dk1"/>
              </a:solidFill>
              <a:highlight>
                <a:srgbClr val="FFFFFF"/>
              </a:highlight>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highlight>
                  <a:srgbClr val="FFFFFF"/>
                </a:highlight>
              </a:rPr>
              <a:t>Nodes in given layer connected to some/all </a:t>
            </a:r>
            <a:endParaRPr sz="1600">
              <a:solidFill>
                <a:schemeClr val="dk1"/>
              </a:solidFill>
              <a:highlight>
                <a:srgbClr val="FFFFFF"/>
              </a:highlight>
            </a:endParaRPr>
          </a:p>
          <a:p>
            <a:pPr indent="0" lvl="0" marL="457200" rtl="0" algn="l">
              <a:lnSpc>
                <a:spcPct val="115000"/>
              </a:lnSpc>
              <a:spcBef>
                <a:spcPts val="0"/>
              </a:spcBef>
              <a:spcAft>
                <a:spcPts val="0"/>
              </a:spcAft>
              <a:buNone/>
            </a:pPr>
            <a:r>
              <a:rPr lang="en" sz="1600">
                <a:solidFill>
                  <a:schemeClr val="dk1"/>
                </a:solidFill>
                <a:highlight>
                  <a:srgbClr val="FFFFFF"/>
                </a:highlight>
              </a:rPr>
              <a:t>in previous one through weights.</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highlight>
                <a:srgbClr val="FFFFFF"/>
              </a:highlight>
            </a:endParaRPr>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descr="Image" id="604" name="Google Shape;604;p60"/>
          <p:cNvPicPr preferRelativeResize="0"/>
          <p:nvPr/>
        </p:nvPicPr>
        <p:blipFill rotWithShape="1">
          <a:blip r:embed="rId3">
            <a:alphaModFix/>
          </a:blip>
          <a:srcRect b="5704" l="0" r="0" t="0"/>
          <a:stretch/>
        </p:blipFill>
        <p:spPr>
          <a:xfrm>
            <a:off x="5133250" y="1411250"/>
            <a:ext cx="3387474" cy="1959701"/>
          </a:xfrm>
          <a:prstGeom prst="rect">
            <a:avLst/>
          </a:prstGeom>
          <a:noFill/>
          <a:ln>
            <a:noFill/>
          </a:ln>
        </p:spPr>
      </p:pic>
      <p:sp>
        <p:nvSpPr>
          <p:cNvPr id="605" name="Google Shape;605;p60"/>
          <p:cNvSpPr txBox="1"/>
          <p:nvPr/>
        </p:nvSpPr>
        <p:spPr>
          <a:xfrm>
            <a:off x="5245038" y="337095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Image from Ognjanovski, 2019</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1"/>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a:t>
            </a:r>
            <a:endParaRPr/>
          </a:p>
        </p:txBody>
      </p:sp>
      <p:cxnSp>
        <p:nvCxnSpPr>
          <p:cNvPr id="611" name="Google Shape;611;p61"/>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612" name="Google Shape;612;p61"/>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highlight>
                  <a:srgbClr val="FFFFFF"/>
                </a:highlight>
              </a:rPr>
              <a:t>Neural Network = web of nodes (“neurons”) that learn how to weight various learned features of an input dataset to produce the correct output.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None/>
            </a:pPr>
            <a:r>
              <a:rPr lang="en" sz="1600">
                <a:solidFill>
                  <a:schemeClr val="dk1"/>
                </a:solidFill>
                <a:highlight>
                  <a:srgbClr val="FFFFFF"/>
                </a:highlight>
              </a:rPr>
              <a:t>Arranged into layers </a:t>
            </a:r>
            <a:endParaRPr sz="1600">
              <a:solidFill>
                <a:schemeClr val="dk1"/>
              </a:solidFill>
              <a:highlight>
                <a:srgbClr val="FFFFFF"/>
              </a:highlight>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highlight>
                  <a:srgbClr val="FFFFFF"/>
                </a:highlight>
              </a:rPr>
              <a:t>Number of nodes of each layer represent </a:t>
            </a:r>
            <a:endParaRPr sz="1600">
              <a:solidFill>
                <a:schemeClr val="dk1"/>
              </a:solidFill>
              <a:highlight>
                <a:srgbClr val="FFFFFF"/>
              </a:highlight>
            </a:endParaRPr>
          </a:p>
          <a:p>
            <a:pPr indent="0" lvl="0" marL="457200" rtl="0" algn="l">
              <a:lnSpc>
                <a:spcPct val="115000"/>
              </a:lnSpc>
              <a:spcBef>
                <a:spcPts val="0"/>
              </a:spcBef>
              <a:spcAft>
                <a:spcPts val="0"/>
              </a:spcAft>
              <a:buNone/>
            </a:pPr>
            <a:r>
              <a:rPr lang="en" sz="1600">
                <a:solidFill>
                  <a:schemeClr val="dk1"/>
                </a:solidFill>
                <a:highlight>
                  <a:srgbClr val="FFFFFF"/>
                </a:highlight>
              </a:rPr>
              <a:t>number of “features” that layer contains. </a:t>
            </a:r>
            <a:endParaRPr sz="1600">
              <a:solidFill>
                <a:schemeClr val="dk1"/>
              </a:solidFill>
              <a:highlight>
                <a:srgbClr val="FFFFFF"/>
              </a:highlight>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highlight>
                  <a:srgbClr val="FFFFFF"/>
                </a:highlight>
              </a:rPr>
              <a:t>Nodes in given layer connected to some/all </a:t>
            </a:r>
            <a:endParaRPr sz="1600">
              <a:solidFill>
                <a:schemeClr val="dk1"/>
              </a:solidFill>
              <a:highlight>
                <a:srgbClr val="FFFFFF"/>
              </a:highlight>
            </a:endParaRPr>
          </a:p>
          <a:p>
            <a:pPr indent="0" lvl="0" marL="457200" rtl="0" algn="l">
              <a:lnSpc>
                <a:spcPct val="115000"/>
              </a:lnSpc>
              <a:spcBef>
                <a:spcPts val="0"/>
              </a:spcBef>
              <a:spcAft>
                <a:spcPts val="0"/>
              </a:spcAft>
              <a:buNone/>
            </a:pPr>
            <a:r>
              <a:rPr lang="en" sz="1600">
                <a:solidFill>
                  <a:schemeClr val="dk1"/>
                </a:solidFill>
                <a:highlight>
                  <a:srgbClr val="FFFFFF"/>
                </a:highlight>
              </a:rPr>
              <a:t>in previous one through weights.</a:t>
            </a:r>
            <a:endParaRPr sz="1600">
              <a:solidFill>
                <a:schemeClr val="dk1"/>
              </a:solidFill>
              <a:highlight>
                <a:srgbClr val="FFFFFF"/>
              </a:highlight>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highlight>
                  <a:srgbClr val="FFFFFF"/>
                </a:highlight>
              </a:rPr>
              <a:t>Layers can also contain "bias" nodes that are </a:t>
            </a:r>
            <a:endParaRPr sz="1600">
              <a:solidFill>
                <a:schemeClr val="dk1"/>
              </a:solidFill>
              <a:highlight>
                <a:srgbClr val="FFFFFF"/>
              </a:highlight>
            </a:endParaRPr>
          </a:p>
          <a:p>
            <a:pPr indent="0" lvl="0" marL="457200" rtl="0" algn="l">
              <a:lnSpc>
                <a:spcPct val="115000"/>
              </a:lnSpc>
              <a:spcBef>
                <a:spcPts val="0"/>
              </a:spcBef>
              <a:spcAft>
                <a:spcPts val="0"/>
              </a:spcAft>
              <a:buNone/>
            </a:pPr>
            <a:r>
              <a:rPr lang="en" sz="1600">
                <a:solidFill>
                  <a:schemeClr val="dk1"/>
                </a:solidFill>
                <a:highlight>
                  <a:srgbClr val="FFFFFF"/>
                </a:highlight>
              </a:rPr>
              <a:t>not connected to previous layers.</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highlight>
                <a:srgbClr val="FFFFFF"/>
              </a:highlight>
            </a:endParaRPr>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descr="Image" id="613" name="Google Shape;613;p61"/>
          <p:cNvPicPr preferRelativeResize="0"/>
          <p:nvPr/>
        </p:nvPicPr>
        <p:blipFill rotWithShape="1">
          <a:blip r:embed="rId3">
            <a:alphaModFix/>
          </a:blip>
          <a:srcRect b="5704" l="0" r="0" t="0"/>
          <a:stretch/>
        </p:blipFill>
        <p:spPr>
          <a:xfrm>
            <a:off x="5133250" y="1411250"/>
            <a:ext cx="3387474" cy="1959701"/>
          </a:xfrm>
          <a:prstGeom prst="rect">
            <a:avLst/>
          </a:prstGeom>
          <a:noFill/>
          <a:ln>
            <a:noFill/>
          </a:ln>
        </p:spPr>
      </p:pic>
      <p:sp>
        <p:nvSpPr>
          <p:cNvPr id="614" name="Google Shape;614;p61"/>
          <p:cNvSpPr txBox="1"/>
          <p:nvPr/>
        </p:nvSpPr>
        <p:spPr>
          <a:xfrm>
            <a:off x="5245038" y="337095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Image from Ognjanovski, 2019</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transits?</a:t>
            </a:r>
            <a:endParaRPr/>
          </a:p>
        </p:txBody>
      </p:sp>
      <p:cxnSp>
        <p:nvCxnSpPr>
          <p:cNvPr id="95" name="Google Shape;95;p17"/>
          <p:cNvCxnSpPr/>
          <p:nvPr/>
        </p:nvCxnSpPr>
        <p:spPr>
          <a:xfrm flipH="1" rot="10800000">
            <a:off x="134600" y="615325"/>
            <a:ext cx="3547500" cy="19200"/>
          </a:xfrm>
          <a:prstGeom prst="straightConnector1">
            <a:avLst/>
          </a:prstGeom>
          <a:noFill/>
          <a:ln cap="flat" cmpd="sng" w="19050">
            <a:solidFill>
              <a:srgbClr val="FF9900"/>
            </a:solidFill>
            <a:prstDash val="solid"/>
            <a:round/>
            <a:headEnd len="med" w="med" type="none"/>
            <a:tailEnd len="med" w="med" type="none"/>
          </a:ln>
        </p:spPr>
      </p:cxnSp>
      <p:sp>
        <p:nvSpPr>
          <p:cNvPr id="96" name="Google Shape;96;p17"/>
          <p:cNvSpPr txBox="1"/>
          <p:nvPr/>
        </p:nvSpPr>
        <p:spPr>
          <a:xfrm>
            <a:off x="7630650" y="4910000"/>
            <a:ext cx="1673100" cy="1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Animation: ESA</a:t>
            </a:r>
            <a:endParaRPr sz="1000">
              <a:solidFill>
                <a:srgbClr val="666666"/>
              </a:solidFill>
            </a:endParaRPr>
          </a:p>
        </p:txBody>
      </p:sp>
      <p:pic>
        <p:nvPicPr>
          <p:cNvPr descr="This animation shows a planet whose orbit is aligned in such a way that it crosses the disc of its parent star as seen from Earth: during these transits, the star appears less bright. By detecting these periodic decreases of brightness over time, it is possible to detect the presence of the planet orbiting the star. &#10; &#10; &#10;More information about this video can be found at http://sci.esa.int/gaia/58789-detecting-exoplanets-with-the-transit-method/" id="97" name="Google Shape;97;p17" title="Detecting exoplanets with the transit method">
            <a:hlinkClick r:id="rId3"/>
          </p:cNvPr>
          <p:cNvPicPr preferRelativeResize="0"/>
          <p:nvPr/>
        </p:nvPicPr>
        <p:blipFill>
          <a:blip r:embed="rId4">
            <a:alphaModFix/>
          </a:blip>
          <a:stretch>
            <a:fillRect/>
          </a:stretch>
        </p:blipFill>
        <p:spPr>
          <a:xfrm>
            <a:off x="589350" y="697113"/>
            <a:ext cx="7393000" cy="4158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2"/>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a:t>
            </a:r>
            <a:endParaRPr/>
          </a:p>
        </p:txBody>
      </p:sp>
      <p:cxnSp>
        <p:nvCxnSpPr>
          <p:cNvPr id="620" name="Google Shape;620;p62"/>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621" name="Google Shape;621;p62"/>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highlight>
                  <a:srgbClr val="FFFFFF"/>
                </a:highlight>
              </a:rPr>
              <a:t>Neural Network = web of nodes (“neurons”) that learn how to weight various learned features of an input dataset to produce the correct output.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None/>
            </a:pPr>
            <a:r>
              <a:rPr lang="en" sz="1600">
                <a:solidFill>
                  <a:schemeClr val="dk1"/>
                </a:solidFill>
                <a:highlight>
                  <a:srgbClr val="FFFFFF"/>
                </a:highlight>
              </a:rPr>
              <a:t>Arranged into layers </a:t>
            </a:r>
            <a:endParaRPr sz="1600">
              <a:solidFill>
                <a:schemeClr val="dk1"/>
              </a:solidFill>
              <a:highlight>
                <a:srgbClr val="FFFFFF"/>
              </a:highlight>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highlight>
                  <a:srgbClr val="FFFFFF"/>
                </a:highlight>
              </a:rPr>
              <a:t>Number of nodes of each layer represent </a:t>
            </a:r>
            <a:endParaRPr sz="1600">
              <a:solidFill>
                <a:schemeClr val="dk1"/>
              </a:solidFill>
              <a:highlight>
                <a:srgbClr val="FFFFFF"/>
              </a:highlight>
            </a:endParaRPr>
          </a:p>
          <a:p>
            <a:pPr indent="0" lvl="0" marL="457200" rtl="0" algn="l">
              <a:lnSpc>
                <a:spcPct val="115000"/>
              </a:lnSpc>
              <a:spcBef>
                <a:spcPts val="0"/>
              </a:spcBef>
              <a:spcAft>
                <a:spcPts val="0"/>
              </a:spcAft>
              <a:buNone/>
            </a:pPr>
            <a:r>
              <a:rPr lang="en" sz="1600">
                <a:solidFill>
                  <a:schemeClr val="dk1"/>
                </a:solidFill>
                <a:highlight>
                  <a:srgbClr val="FFFFFF"/>
                </a:highlight>
              </a:rPr>
              <a:t>number of “features” that layer contains. </a:t>
            </a:r>
            <a:endParaRPr sz="1600">
              <a:solidFill>
                <a:schemeClr val="dk1"/>
              </a:solidFill>
              <a:highlight>
                <a:srgbClr val="FFFFFF"/>
              </a:highlight>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highlight>
                  <a:srgbClr val="FFFFFF"/>
                </a:highlight>
              </a:rPr>
              <a:t>Nodes in given layer connected to some/all </a:t>
            </a:r>
            <a:endParaRPr sz="1600">
              <a:solidFill>
                <a:schemeClr val="dk1"/>
              </a:solidFill>
              <a:highlight>
                <a:srgbClr val="FFFFFF"/>
              </a:highlight>
            </a:endParaRPr>
          </a:p>
          <a:p>
            <a:pPr indent="0" lvl="0" marL="457200" rtl="0" algn="l">
              <a:lnSpc>
                <a:spcPct val="115000"/>
              </a:lnSpc>
              <a:spcBef>
                <a:spcPts val="0"/>
              </a:spcBef>
              <a:spcAft>
                <a:spcPts val="0"/>
              </a:spcAft>
              <a:buNone/>
            </a:pPr>
            <a:r>
              <a:rPr lang="en" sz="1600">
                <a:solidFill>
                  <a:schemeClr val="dk1"/>
                </a:solidFill>
                <a:highlight>
                  <a:srgbClr val="FFFFFF"/>
                </a:highlight>
              </a:rPr>
              <a:t>in previous one through weights.</a:t>
            </a:r>
            <a:endParaRPr sz="1600">
              <a:solidFill>
                <a:schemeClr val="dk1"/>
              </a:solidFill>
              <a:highlight>
                <a:srgbClr val="FFFFFF"/>
              </a:highlight>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highlight>
                  <a:srgbClr val="FFFFFF"/>
                </a:highlight>
              </a:rPr>
              <a:t>Layers can also contain "bias" nodes that are </a:t>
            </a:r>
            <a:endParaRPr sz="1600">
              <a:solidFill>
                <a:schemeClr val="dk1"/>
              </a:solidFill>
              <a:highlight>
                <a:srgbClr val="FFFFFF"/>
              </a:highlight>
            </a:endParaRPr>
          </a:p>
          <a:p>
            <a:pPr indent="0" lvl="0" marL="457200" rtl="0" algn="l">
              <a:lnSpc>
                <a:spcPct val="115000"/>
              </a:lnSpc>
              <a:spcBef>
                <a:spcPts val="0"/>
              </a:spcBef>
              <a:spcAft>
                <a:spcPts val="0"/>
              </a:spcAft>
              <a:buNone/>
            </a:pPr>
            <a:r>
              <a:rPr lang="en" sz="1600">
                <a:solidFill>
                  <a:schemeClr val="dk1"/>
                </a:solidFill>
                <a:highlight>
                  <a:srgbClr val="FFFFFF"/>
                </a:highlight>
              </a:rPr>
              <a:t>not connected to previous layers.</a:t>
            </a:r>
            <a:endParaRPr sz="1600">
              <a:solidFill>
                <a:schemeClr val="dk1"/>
              </a:solidFill>
              <a:highlight>
                <a:srgbClr val="FFFFFF"/>
              </a:highlight>
            </a:endParaRPr>
          </a:p>
          <a:p>
            <a:pPr indent="0" lvl="0" marL="45720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None/>
            </a:pPr>
            <a:r>
              <a:rPr lang="en" sz="1600">
                <a:solidFill>
                  <a:schemeClr val="dk1"/>
                </a:solidFill>
                <a:highlight>
                  <a:srgbClr val="FFFFFF"/>
                </a:highlight>
              </a:rPr>
              <a:t>Different networks types use different layer types -  “pass” data through the layers differently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highlight>
                <a:srgbClr val="FFFFFF"/>
              </a:highlight>
            </a:endParaRPr>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descr="Image" id="622" name="Google Shape;622;p62"/>
          <p:cNvPicPr preferRelativeResize="0"/>
          <p:nvPr/>
        </p:nvPicPr>
        <p:blipFill rotWithShape="1">
          <a:blip r:embed="rId3">
            <a:alphaModFix/>
          </a:blip>
          <a:srcRect b="5704" l="0" r="0" t="0"/>
          <a:stretch/>
        </p:blipFill>
        <p:spPr>
          <a:xfrm>
            <a:off x="5133250" y="1411250"/>
            <a:ext cx="3387474" cy="1959701"/>
          </a:xfrm>
          <a:prstGeom prst="rect">
            <a:avLst/>
          </a:prstGeom>
          <a:noFill/>
          <a:ln>
            <a:noFill/>
          </a:ln>
        </p:spPr>
      </p:pic>
      <p:sp>
        <p:nvSpPr>
          <p:cNvPr id="623" name="Google Shape;623;p62"/>
          <p:cNvSpPr txBox="1"/>
          <p:nvPr/>
        </p:nvSpPr>
        <p:spPr>
          <a:xfrm>
            <a:off x="5245038" y="337095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Image from Ognjanovski, 2019</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3"/>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a:t>
            </a:r>
            <a:endParaRPr/>
          </a:p>
        </p:txBody>
      </p:sp>
      <p:cxnSp>
        <p:nvCxnSpPr>
          <p:cNvPr id="629" name="Google Shape;629;p63"/>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630" name="Google Shape;630;p63"/>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highlight>
                  <a:srgbClr val="FFFFFF"/>
                </a:highlight>
              </a:rPr>
              <a:t>Neural Network = web of nodes (“neurons”) that learn how to weight various learned features of an input dataset to produce the correct output.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None/>
            </a:pPr>
            <a:r>
              <a:rPr lang="en" sz="1600">
                <a:solidFill>
                  <a:schemeClr val="dk1"/>
                </a:solidFill>
                <a:highlight>
                  <a:srgbClr val="FFFFFF"/>
                </a:highlight>
              </a:rPr>
              <a:t>Arranged into layers </a:t>
            </a:r>
            <a:endParaRPr sz="1600">
              <a:solidFill>
                <a:schemeClr val="dk1"/>
              </a:solidFill>
              <a:highlight>
                <a:srgbClr val="FFFFFF"/>
              </a:highlight>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highlight>
                  <a:srgbClr val="FFFFFF"/>
                </a:highlight>
              </a:rPr>
              <a:t>Number of nodes of each layer represent </a:t>
            </a:r>
            <a:endParaRPr sz="1600">
              <a:solidFill>
                <a:schemeClr val="dk1"/>
              </a:solidFill>
              <a:highlight>
                <a:srgbClr val="FFFFFF"/>
              </a:highlight>
            </a:endParaRPr>
          </a:p>
          <a:p>
            <a:pPr indent="0" lvl="0" marL="457200" rtl="0" algn="l">
              <a:lnSpc>
                <a:spcPct val="115000"/>
              </a:lnSpc>
              <a:spcBef>
                <a:spcPts val="0"/>
              </a:spcBef>
              <a:spcAft>
                <a:spcPts val="0"/>
              </a:spcAft>
              <a:buNone/>
            </a:pPr>
            <a:r>
              <a:rPr lang="en" sz="1600">
                <a:solidFill>
                  <a:schemeClr val="dk1"/>
                </a:solidFill>
                <a:highlight>
                  <a:srgbClr val="FFFFFF"/>
                </a:highlight>
              </a:rPr>
              <a:t>number of “features” that layer contains. </a:t>
            </a:r>
            <a:endParaRPr sz="1600">
              <a:solidFill>
                <a:schemeClr val="dk1"/>
              </a:solidFill>
              <a:highlight>
                <a:srgbClr val="FFFFFF"/>
              </a:highlight>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highlight>
                  <a:srgbClr val="FFFFFF"/>
                </a:highlight>
              </a:rPr>
              <a:t>Nodes in given layer connected to some/all </a:t>
            </a:r>
            <a:endParaRPr sz="1600">
              <a:solidFill>
                <a:schemeClr val="dk1"/>
              </a:solidFill>
              <a:highlight>
                <a:srgbClr val="FFFFFF"/>
              </a:highlight>
            </a:endParaRPr>
          </a:p>
          <a:p>
            <a:pPr indent="0" lvl="0" marL="457200" rtl="0" algn="l">
              <a:lnSpc>
                <a:spcPct val="115000"/>
              </a:lnSpc>
              <a:spcBef>
                <a:spcPts val="0"/>
              </a:spcBef>
              <a:spcAft>
                <a:spcPts val="0"/>
              </a:spcAft>
              <a:buNone/>
            </a:pPr>
            <a:r>
              <a:rPr lang="en" sz="1600">
                <a:solidFill>
                  <a:schemeClr val="dk1"/>
                </a:solidFill>
                <a:highlight>
                  <a:srgbClr val="FFFFFF"/>
                </a:highlight>
              </a:rPr>
              <a:t>in previous one through weights.</a:t>
            </a:r>
            <a:endParaRPr sz="1600">
              <a:solidFill>
                <a:schemeClr val="dk1"/>
              </a:solidFill>
              <a:highlight>
                <a:srgbClr val="FFFFFF"/>
              </a:highlight>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highlight>
                  <a:srgbClr val="FFFFFF"/>
                </a:highlight>
              </a:rPr>
              <a:t>Layers can also contain "bias" nodes that are </a:t>
            </a:r>
            <a:endParaRPr sz="1600">
              <a:solidFill>
                <a:schemeClr val="dk1"/>
              </a:solidFill>
              <a:highlight>
                <a:srgbClr val="FFFFFF"/>
              </a:highlight>
            </a:endParaRPr>
          </a:p>
          <a:p>
            <a:pPr indent="0" lvl="0" marL="457200" rtl="0" algn="l">
              <a:lnSpc>
                <a:spcPct val="115000"/>
              </a:lnSpc>
              <a:spcBef>
                <a:spcPts val="0"/>
              </a:spcBef>
              <a:spcAft>
                <a:spcPts val="0"/>
              </a:spcAft>
              <a:buNone/>
            </a:pPr>
            <a:r>
              <a:rPr lang="en" sz="1600">
                <a:solidFill>
                  <a:schemeClr val="dk1"/>
                </a:solidFill>
                <a:highlight>
                  <a:srgbClr val="FFFFFF"/>
                </a:highlight>
              </a:rPr>
              <a:t>not connected to previous layers.</a:t>
            </a:r>
            <a:endParaRPr sz="1600">
              <a:solidFill>
                <a:schemeClr val="dk1"/>
              </a:solidFill>
              <a:highlight>
                <a:srgbClr val="FFFFFF"/>
              </a:highlight>
            </a:endParaRPr>
          </a:p>
          <a:p>
            <a:pPr indent="0" lvl="0" marL="45720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None/>
            </a:pPr>
            <a:r>
              <a:rPr lang="en" sz="1600">
                <a:solidFill>
                  <a:schemeClr val="dk1"/>
                </a:solidFill>
                <a:highlight>
                  <a:srgbClr val="FFFFFF"/>
                </a:highlight>
              </a:rPr>
              <a:t>Different networks types use different layer types -  “pass” data through the layers differently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None/>
            </a:pPr>
            <a:r>
              <a:rPr lang="en" sz="1600">
                <a:solidFill>
                  <a:schemeClr val="dk1"/>
                </a:solidFill>
                <a:highlight>
                  <a:srgbClr val="FFFFFF"/>
                </a:highlight>
              </a:rPr>
              <a:t>End with set of predicted class probabilities; label observation with most probable class.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highlight>
                <a:srgbClr val="FFFFFF"/>
              </a:highlight>
            </a:endParaRPr>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descr="Image" id="631" name="Google Shape;631;p63"/>
          <p:cNvPicPr preferRelativeResize="0"/>
          <p:nvPr/>
        </p:nvPicPr>
        <p:blipFill rotWithShape="1">
          <a:blip r:embed="rId3">
            <a:alphaModFix/>
          </a:blip>
          <a:srcRect b="5704" l="0" r="0" t="0"/>
          <a:stretch/>
        </p:blipFill>
        <p:spPr>
          <a:xfrm>
            <a:off x="5133250" y="1411250"/>
            <a:ext cx="3387474" cy="1959701"/>
          </a:xfrm>
          <a:prstGeom prst="rect">
            <a:avLst/>
          </a:prstGeom>
          <a:noFill/>
          <a:ln>
            <a:noFill/>
          </a:ln>
        </p:spPr>
      </p:pic>
      <p:sp>
        <p:nvSpPr>
          <p:cNvPr id="632" name="Google Shape;632;p63"/>
          <p:cNvSpPr txBox="1"/>
          <p:nvPr/>
        </p:nvSpPr>
        <p:spPr>
          <a:xfrm>
            <a:off x="5245038" y="337095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Image from Ognjanovski, 2019</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4"/>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 - training a network</a:t>
            </a:r>
            <a:endParaRPr/>
          </a:p>
        </p:txBody>
      </p:sp>
      <p:cxnSp>
        <p:nvCxnSpPr>
          <p:cNvPr id="638" name="Google Shape;638;p64"/>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639" name="Google Shape;639;p64"/>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rPr>
              <a:t>Cost function, C, quantifies difference between predictions and true labels.</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65"/>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 - training a network</a:t>
            </a:r>
            <a:endParaRPr/>
          </a:p>
        </p:txBody>
      </p:sp>
      <p:cxnSp>
        <p:nvCxnSpPr>
          <p:cNvPr id="645" name="Google Shape;645;p65"/>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646" name="Google Shape;646;p65"/>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rPr>
              <a:t>Cost function, C, quantifies difference between predictions and true labels.</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rPr lang="en" sz="1600">
                <a:solidFill>
                  <a:schemeClr val="dk1"/>
                </a:solidFill>
                <a:highlight>
                  <a:srgbClr val="FFFFFF"/>
                </a:highlight>
              </a:rPr>
              <a:t>Train using backpropagation</a:t>
            </a:r>
            <a:endParaRPr sz="1600">
              <a:solidFill>
                <a:srgbClr val="FF0000"/>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6"/>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 - training a network</a:t>
            </a:r>
            <a:endParaRPr/>
          </a:p>
        </p:txBody>
      </p:sp>
      <p:cxnSp>
        <p:nvCxnSpPr>
          <p:cNvPr id="652" name="Google Shape;652;p66"/>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653" name="Google Shape;653;p66"/>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rPr>
              <a:t>Cost function, C, quantifies difference between predictions and true labels.</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rPr lang="en" sz="1600">
                <a:solidFill>
                  <a:schemeClr val="dk1"/>
                </a:solidFill>
                <a:highlight>
                  <a:srgbClr val="FFFFFF"/>
                </a:highlight>
              </a:rPr>
              <a:t>Train using backpropagation</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p:txBody>
      </p:sp>
      <p:pic>
        <p:nvPicPr>
          <p:cNvPr id="654" name="Google Shape;654;p66"/>
          <p:cNvPicPr preferRelativeResize="0"/>
          <p:nvPr/>
        </p:nvPicPr>
        <p:blipFill>
          <a:blip r:embed="rId3">
            <a:alphaModFix/>
          </a:blip>
          <a:stretch>
            <a:fillRect/>
          </a:stretch>
        </p:blipFill>
        <p:spPr>
          <a:xfrm>
            <a:off x="1931400" y="2263050"/>
            <a:ext cx="5129551" cy="1968550"/>
          </a:xfrm>
          <a:prstGeom prst="rect">
            <a:avLst/>
          </a:prstGeom>
          <a:noFill/>
          <a:ln>
            <a:noFill/>
          </a:ln>
        </p:spPr>
      </p:pic>
      <p:sp>
        <p:nvSpPr>
          <p:cNvPr id="655" name="Google Shape;655;p66"/>
          <p:cNvSpPr txBox="1"/>
          <p:nvPr/>
        </p:nvSpPr>
        <p:spPr>
          <a:xfrm>
            <a:off x="2206175" y="4231600"/>
            <a:ext cx="3801300" cy="2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Image source:</a:t>
            </a:r>
            <a:r>
              <a:rPr lang="en" sz="800" u="sng">
                <a:solidFill>
                  <a:schemeClr val="hlink"/>
                </a:solidFill>
                <a:hlinkClick r:id="rId4"/>
              </a:rPr>
              <a:t> Analytics Vidhya</a:t>
            </a:r>
            <a:endParaRPr sz="800"/>
          </a:p>
          <a:p>
            <a:pPr indent="0" lvl="0" marL="0" rtl="0" algn="l">
              <a:spcBef>
                <a:spcPts val="0"/>
              </a:spcBef>
              <a:spcAft>
                <a:spcPts val="0"/>
              </a:spcAft>
              <a:buNone/>
            </a:pPr>
            <a:r>
              <a:t/>
            </a:r>
            <a:endParaRPr sz="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67"/>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 - training a network</a:t>
            </a:r>
            <a:endParaRPr/>
          </a:p>
        </p:txBody>
      </p:sp>
      <p:cxnSp>
        <p:nvCxnSpPr>
          <p:cNvPr id="661" name="Google Shape;661;p67"/>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662" name="Google Shape;662;p67"/>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rPr>
              <a:t>Cost function, C, quantifies difference between predictions and true labels.</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rPr lang="en" sz="1600">
                <a:solidFill>
                  <a:schemeClr val="dk1"/>
                </a:solidFill>
                <a:highlight>
                  <a:srgbClr val="FFFFFF"/>
                </a:highlight>
              </a:rPr>
              <a:t>Train using backpropagation</a:t>
            </a:r>
            <a:endParaRPr sz="1600">
              <a:solidFill>
                <a:schemeClr val="dk1"/>
              </a:solidFill>
              <a:highlight>
                <a:srgbClr val="FFFFFF"/>
              </a:highlight>
            </a:endParaRPr>
          </a:p>
          <a:p>
            <a:pPr indent="-330200" lvl="0" marL="457200" rtl="0" algn="l">
              <a:spcBef>
                <a:spcPts val="0"/>
              </a:spcBef>
              <a:spcAft>
                <a:spcPts val="0"/>
              </a:spcAft>
              <a:buClr>
                <a:schemeClr val="dk1"/>
              </a:buClr>
              <a:buSzPts val="1600"/>
              <a:buChar char="●"/>
            </a:pPr>
            <a:r>
              <a:rPr lang="en" sz="1600">
                <a:solidFill>
                  <a:schemeClr val="dk1"/>
                </a:solidFill>
                <a:highlight>
                  <a:srgbClr val="FFFFFF"/>
                </a:highlight>
              </a:rPr>
              <a:t>Adjust weights, biases to minimize C.</a:t>
            </a:r>
            <a:endParaRPr sz="1600">
              <a:solidFill>
                <a:schemeClr val="dk1"/>
              </a:solidFill>
              <a:highlight>
                <a:srgbClr val="FFFFFF"/>
              </a:highlight>
            </a:endParaRPr>
          </a:p>
          <a:p>
            <a:pPr indent="-330200" lvl="0" marL="457200" rtl="0" algn="l">
              <a:spcBef>
                <a:spcPts val="0"/>
              </a:spcBef>
              <a:spcAft>
                <a:spcPts val="0"/>
              </a:spcAft>
              <a:buClr>
                <a:schemeClr val="dk1"/>
              </a:buClr>
              <a:buSzPts val="1600"/>
              <a:buChar char="●"/>
            </a:pPr>
            <a:r>
              <a:rPr lang="en" sz="1600">
                <a:solidFill>
                  <a:schemeClr val="dk1"/>
                </a:solidFill>
                <a:highlight>
                  <a:srgbClr val="FFFFFF"/>
                </a:highlight>
              </a:rPr>
              <a:t>P</a:t>
            </a:r>
            <a:r>
              <a:rPr lang="en" sz="1600">
                <a:solidFill>
                  <a:schemeClr val="dk1"/>
                </a:solidFill>
                <a:highlight>
                  <a:srgbClr val="FFFFFF"/>
                </a:highlight>
              </a:rPr>
              <a:t>rocess </a:t>
            </a:r>
            <a:r>
              <a:rPr lang="en" sz="1600">
                <a:solidFill>
                  <a:schemeClr val="dk1"/>
                </a:solidFill>
                <a:highlight>
                  <a:srgbClr val="FFFFFF"/>
                </a:highlight>
              </a:rPr>
              <a:t>called “gradient descent”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p:txBody>
      </p:sp>
      <p:pic>
        <p:nvPicPr>
          <p:cNvPr id="663" name="Google Shape;663;p67"/>
          <p:cNvPicPr preferRelativeResize="0"/>
          <p:nvPr/>
        </p:nvPicPr>
        <p:blipFill>
          <a:blip r:embed="rId3">
            <a:alphaModFix/>
          </a:blip>
          <a:stretch>
            <a:fillRect/>
          </a:stretch>
        </p:blipFill>
        <p:spPr>
          <a:xfrm>
            <a:off x="1931400" y="2263050"/>
            <a:ext cx="5129551" cy="1968550"/>
          </a:xfrm>
          <a:prstGeom prst="rect">
            <a:avLst/>
          </a:prstGeom>
          <a:noFill/>
          <a:ln>
            <a:noFill/>
          </a:ln>
        </p:spPr>
      </p:pic>
      <p:sp>
        <p:nvSpPr>
          <p:cNvPr id="664" name="Google Shape;664;p67"/>
          <p:cNvSpPr txBox="1"/>
          <p:nvPr/>
        </p:nvSpPr>
        <p:spPr>
          <a:xfrm>
            <a:off x="2206175" y="4231600"/>
            <a:ext cx="3801300" cy="2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Image source:</a:t>
            </a:r>
            <a:r>
              <a:rPr lang="en" sz="800" u="sng">
                <a:solidFill>
                  <a:schemeClr val="hlink"/>
                </a:solidFill>
                <a:hlinkClick r:id="rId4"/>
              </a:rPr>
              <a:t> Analytics Vidhya</a:t>
            </a:r>
            <a:endParaRPr sz="800"/>
          </a:p>
          <a:p>
            <a:pPr indent="0" lvl="0" marL="0" rtl="0" algn="l">
              <a:spcBef>
                <a:spcPts val="0"/>
              </a:spcBef>
              <a:spcAft>
                <a:spcPts val="0"/>
              </a:spcAft>
              <a:buNone/>
            </a:pPr>
            <a:r>
              <a:t/>
            </a:r>
            <a:endParaRPr sz="8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8"/>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 - training a network</a:t>
            </a:r>
            <a:endParaRPr/>
          </a:p>
        </p:txBody>
      </p:sp>
      <p:cxnSp>
        <p:nvCxnSpPr>
          <p:cNvPr id="670" name="Google Shape;670;p68"/>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671" name="Google Shape;671;p68"/>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rPr>
              <a:t>Cost function, C, quantifies difference between  predictions and true labels.</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rPr lang="en" sz="1600">
                <a:solidFill>
                  <a:schemeClr val="dk1"/>
                </a:solidFill>
                <a:highlight>
                  <a:srgbClr val="FFFFFF"/>
                </a:highlight>
              </a:rPr>
              <a:t>Train using backpropagation</a:t>
            </a:r>
            <a:endParaRPr sz="1600">
              <a:solidFill>
                <a:schemeClr val="dk1"/>
              </a:solidFill>
              <a:highlight>
                <a:srgbClr val="FFFFFF"/>
              </a:highlight>
            </a:endParaRPr>
          </a:p>
          <a:p>
            <a:pPr indent="-330200" lvl="0" marL="457200" rtl="0" algn="l">
              <a:spcBef>
                <a:spcPts val="0"/>
              </a:spcBef>
              <a:spcAft>
                <a:spcPts val="0"/>
              </a:spcAft>
              <a:buClr>
                <a:schemeClr val="dk1"/>
              </a:buClr>
              <a:buSzPts val="1600"/>
              <a:buChar char="●"/>
            </a:pPr>
            <a:r>
              <a:rPr lang="en" sz="1600">
                <a:solidFill>
                  <a:schemeClr val="dk1"/>
                </a:solidFill>
                <a:highlight>
                  <a:srgbClr val="FFFFFF"/>
                </a:highlight>
              </a:rPr>
              <a:t>Adjust weights, biases to minimize C.</a:t>
            </a:r>
            <a:endParaRPr sz="1600">
              <a:solidFill>
                <a:schemeClr val="dk1"/>
              </a:solidFill>
              <a:highlight>
                <a:srgbClr val="FFFFFF"/>
              </a:highlight>
            </a:endParaRPr>
          </a:p>
          <a:p>
            <a:pPr indent="-330200" lvl="0" marL="457200" rtl="0" algn="l">
              <a:spcBef>
                <a:spcPts val="0"/>
              </a:spcBef>
              <a:spcAft>
                <a:spcPts val="0"/>
              </a:spcAft>
              <a:buClr>
                <a:schemeClr val="dk1"/>
              </a:buClr>
              <a:buSzPts val="1600"/>
              <a:buChar char="●"/>
            </a:pPr>
            <a:r>
              <a:rPr lang="en" sz="1600">
                <a:solidFill>
                  <a:schemeClr val="dk1"/>
                </a:solidFill>
                <a:highlight>
                  <a:srgbClr val="FFFFFF"/>
                </a:highlight>
              </a:rPr>
              <a:t>Process called “gradient descent” </a:t>
            </a:r>
            <a:endParaRPr sz="1600">
              <a:solidFill>
                <a:schemeClr val="dk1"/>
              </a:solidFill>
              <a:highlight>
                <a:srgbClr val="FFFFFF"/>
              </a:highlight>
            </a:endParaRPr>
          </a:p>
          <a:p>
            <a:pPr indent="-330200" lvl="1" marL="914400" rtl="0" algn="l">
              <a:spcBef>
                <a:spcPts val="0"/>
              </a:spcBef>
              <a:spcAft>
                <a:spcPts val="0"/>
              </a:spcAft>
              <a:buClr>
                <a:schemeClr val="dk1"/>
              </a:buClr>
              <a:buSzPts val="1600"/>
              <a:buChar char="○"/>
            </a:pPr>
            <a:r>
              <a:rPr lang="en" sz="1600">
                <a:solidFill>
                  <a:schemeClr val="dk1"/>
                </a:solidFill>
                <a:highlight>
                  <a:srgbClr val="FFFFFF"/>
                </a:highlight>
              </a:rPr>
              <a:t>Use chain rule to express how C depends on weights, biases</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p:txBody>
      </p:sp>
      <p:pic>
        <p:nvPicPr>
          <p:cNvPr id="672" name="Google Shape;672;p68"/>
          <p:cNvPicPr preferRelativeResize="0"/>
          <p:nvPr/>
        </p:nvPicPr>
        <p:blipFill rotWithShape="1">
          <a:blip r:embed="rId3">
            <a:alphaModFix/>
          </a:blip>
          <a:srcRect b="0" l="0" r="0" t="13020"/>
          <a:stretch/>
        </p:blipFill>
        <p:spPr>
          <a:xfrm>
            <a:off x="1502225" y="2341451"/>
            <a:ext cx="1585925" cy="8758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69"/>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 - training a network</a:t>
            </a:r>
            <a:endParaRPr/>
          </a:p>
        </p:txBody>
      </p:sp>
      <p:cxnSp>
        <p:nvCxnSpPr>
          <p:cNvPr id="678" name="Google Shape;678;p69"/>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679" name="Google Shape;679;p69"/>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rPr>
              <a:t>Cost function, C, quantifies difference between  predictions and true labels.</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rPr lang="en" sz="1600">
                <a:solidFill>
                  <a:schemeClr val="dk1"/>
                </a:solidFill>
                <a:highlight>
                  <a:srgbClr val="FFFFFF"/>
                </a:highlight>
              </a:rPr>
              <a:t>Train using backpropagation</a:t>
            </a:r>
            <a:endParaRPr sz="1600">
              <a:solidFill>
                <a:schemeClr val="dk1"/>
              </a:solidFill>
              <a:highlight>
                <a:srgbClr val="FFFFFF"/>
              </a:highlight>
            </a:endParaRPr>
          </a:p>
          <a:p>
            <a:pPr indent="-330200" lvl="0" marL="457200" rtl="0" algn="l">
              <a:spcBef>
                <a:spcPts val="0"/>
              </a:spcBef>
              <a:spcAft>
                <a:spcPts val="0"/>
              </a:spcAft>
              <a:buClr>
                <a:schemeClr val="dk1"/>
              </a:buClr>
              <a:buSzPts val="1600"/>
              <a:buChar char="●"/>
            </a:pPr>
            <a:r>
              <a:rPr lang="en" sz="1600">
                <a:solidFill>
                  <a:schemeClr val="dk1"/>
                </a:solidFill>
                <a:highlight>
                  <a:srgbClr val="FFFFFF"/>
                </a:highlight>
              </a:rPr>
              <a:t>Adjust weights, biases to minimize C.</a:t>
            </a:r>
            <a:endParaRPr sz="1600">
              <a:solidFill>
                <a:schemeClr val="dk1"/>
              </a:solidFill>
              <a:highlight>
                <a:srgbClr val="FFFFFF"/>
              </a:highlight>
            </a:endParaRPr>
          </a:p>
          <a:p>
            <a:pPr indent="-330200" lvl="0" marL="457200" rtl="0" algn="l">
              <a:spcBef>
                <a:spcPts val="0"/>
              </a:spcBef>
              <a:spcAft>
                <a:spcPts val="0"/>
              </a:spcAft>
              <a:buClr>
                <a:schemeClr val="dk1"/>
              </a:buClr>
              <a:buSzPts val="1600"/>
              <a:buChar char="●"/>
            </a:pPr>
            <a:r>
              <a:rPr lang="en" sz="1600">
                <a:solidFill>
                  <a:schemeClr val="dk1"/>
                </a:solidFill>
                <a:highlight>
                  <a:srgbClr val="FFFFFF"/>
                </a:highlight>
              </a:rPr>
              <a:t>Process called “gradient descent” </a:t>
            </a:r>
            <a:endParaRPr sz="1600">
              <a:solidFill>
                <a:schemeClr val="dk1"/>
              </a:solidFill>
              <a:highlight>
                <a:srgbClr val="FFFFFF"/>
              </a:highlight>
            </a:endParaRPr>
          </a:p>
          <a:p>
            <a:pPr indent="-330200" lvl="1" marL="914400" rtl="0" algn="l">
              <a:spcBef>
                <a:spcPts val="0"/>
              </a:spcBef>
              <a:spcAft>
                <a:spcPts val="0"/>
              </a:spcAft>
              <a:buClr>
                <a:schemeClr val="dk1"/>
              </a:buClr>
              <a:buSzPts val="1600"/>
              <a:buChar char="○"/>
            </a:pPr>
            <a:r>
              <a:rPr lang="en" sz="1600">
                <a:solidFill>
                  <a:schemeClr val="dk1"/>
                </a:solidFill>
                <a:highlight>
                  <a:srgbClr val="FFFFFF"/>
                </a:highlight>
              </a:rPr>
              <a:t>Use chain rule to express how C depends on weights, biases</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330200" lvl="1" marL="914400" rtl="0" algn="l">
              <a:spcBef>
                <a:spcPts val="0"/>
              </a:spcBef>
              <a:spcAft>
                <a:spcPts val="0"/>
              </a:spcAft>
              <a:buClr>
                <a:schemeClr val="dk1"/>
              </a:buClr>
              <a:buSzPts val="1600"/>
              <a:buChar char="○"/>
            </a:pPr>
            <a:r>
              <a:rPr lang="en" sz="1600">
                <a:solidFill>
                  <a:schemeClr val="dk1"/>
                </a:solidFill>
                <a:highlight>
                  <a:srgbClr val="FFFFFF"/>
                </a:highlight>
              </a:rPr>
              <a:t>Update each terms using derivatives</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a:p>
            <a:pPr indent="0" lvl="0" marL="0" rtl="0" algn="l">
              <a:spcBef>
                <a:spcPts val="0"/>
              </a:spcBef>
              <a:spcAft>
                <a:spcPts val="0"/>
              </a:spcAft>
              <a:buNone/>
            </a:pPr>
            <a:r>
              <a:t/>
            </a:r>
            <a:endParaRPr sz="1600">
              <a:solidFill>
                <a:schemeClr val="dk1"/>
              </a:solidFill>
              <a:highlight>
                <a:srgbClr val="FFFFFF"/>
              </a:highlight>
            </a:endParaRPr>
          </a:p>
        </p:txBody>
      </p:sp>
      <p:pic>
        <p:nvPicPr>
          <p:cNvPr id="680" name="Google Shape;680;p69"/>
          <p:cNvPicPr preferRelativeResize="0"/>
          <p:nvPr/>
        </p:nvPicPr>
        <p:blipFill rotWithShape="1">
          <a:blip r:embed="rId3">
            <a:alphaModFix/>
          </a:blip>
          <a:srcRect b="0" l="0" r="0" t="13020"/>
          <a:stretch/>
        </p:blipFill>
        <p:spPr>
          <a:xfrm>
            <a:off x="1502225" y="2341451"/>
            <a:ext cx="1585925" cy="875800"/>
          </a:xfrm>
          <a:prstGeom prst="rect">
            <a:avLst/>
          </a:prstGeom>
          <a:noFill/>
          <a:ln>
            <a:noFill/>
          </a:ln>
        </p:spPr>
      </p:pic>
      <p:pic>
        <p:nvPicPr>
          <p:cNvPr id="681" name="Google Shape;681;p69"/>
          <p:cNvPicPr preferRelativeResize="0"/>
          <p:nvPr/>
        </p:nvPicPr>
        <p:blipFill rotWithShape="1">
          <a:blip r:embed="rId4">
            <a:alphaModFix/>
          </a:blip>
          <a:srcRect b="0" l="0" r="0" t="9189"/>
          <a:stretch/>
        </p:blipFill>
        <p:spPr>
          <a:xfrm>
            <a:off x="1312650" y="3524626"/>
            <a:ext cx="1703775" cy="828850"/>
          </a:xfrm>
          <a:prstGeom prst="rect">
            <a:avLst/>
          </a:prstGeom>
          <a:noFill/>
          <a:ln>
            <a:noFill/>
          </a:ln>
        </p:spPr>
      </p:pic>
      <p:sp>
        <p:nvSpPr>
          <p:cNvPr id="682" name="Google Shape;682;p69"/>
          <p:cNvSpPr txBox="1"/>
          <p:nvPr/>
        </p:nvSpPr>
        <p:spPr>
          <a:xfrm>
            <a:off x="3444900" y="3780775"/>
            <a:ext cx="2254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rPr>
              <a:t>Learning rate. α, adjusts how fast model learns</a:t>
            </a:r>
            <a:endParaRPr sz="10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0"/>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 </a:t>
            </a:r>
            <a:r>
              <a:rPr lang="en"/>
              <a:t>- architectures used</a:t>
            </a:r>
            <a:endParaRPr/>
          </a:p>
        </p:txBody>
      </p:sp>
      <p:cxnSp>
        <p:nvCxnSpPr>
          <p:cNvPr id="688" name="Google Shape;688;p70"/>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689" name="Google Shape;689;p70"/>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highlight>
                  <a:srgbClr val="FFFFFF"/>
                </a:highlight>
              </a:rPr>
              <a:t>First network type: </a:t>
            </a:r>
            <a:r>
              <a:rPr b="1" lang="en" sz="1600">
                <a:solidFill>
                  <a:schemeClr val="dk1"/>
                </a:solidFill>
                <a:highlight>
                  <a:srgbClr val="FFFFFF"/>
                </a:highlight>
              </a:rPr>
              <a:t>linear</a:t>
            </a:r>
            <a:endParaRPr b="1" sz="1600">
              <a:solidFill>
                <a:schemeClr val="dk1"/>
              </a:solidFill>
              <a:highlight>
                <a:srgbClr val="FFFFFF"/>
              </a:highlight>
            </a:endParaRPr>
          </a:p>
          <a:p>
            <a:pPr indent="0" lvl="0" marL="0" rtl="0" algn="l">
              <a:lnSpc>
                <a:spcPct val="115000"/>
              </a:lnSpc>
              <a:spcBef>
                <a:spcPts val="1000"/>
              </a:spcBef>
              <a:spcAft>
                <a:spcPts val="0"/>
              </a:spcAft>
              <a:buNone/>
            </a:pPr>
            <a:r>
              <a:t/>
            </a:r>
            <a:endParaRPr sz="1600">
              <a:solidFill>
                <a:schemeClr val="dk1"/>
              </a:solidFill>
              <a:highlight>
                <a:srgbClr val="FFFFFF"/>
              </a:highlight>
            </a:endParaRPr>
          </a:p>
          <a:p>
            <a:pPr indent="0" lvl="0" marL="457200" rtl="0" algn="l">
              <a:lnSpc>
                <a:spcPct val="115000"/>
              </a:lnSpc>
              <a:spcBef>
                <a:spcPts val="0"/>
              </a:spcBef>
              <a:spcAft>
                <a:spcPts val="0"/>
              </a:spcAft>
              <a:buNone/>
            </a:pPr>
            <a:r>
              <a:rPr lang="en" sz="1600">
                <a:solidFill>
                  <a:schemeClr val="dk1"/>
                </a:solidFill>
                <a:highlight>
                  <a:srgbClr val="FFFFFF"/>
                </a:highlight>
              </a:rPr>
              <a:t>L</a:t>
            </a:r>
            <a:r>
              <a:rPr lang="en" sz="1600">
                <a:solidFill>
                  <a:schemeClr val="dk1"/>
                </a:solidFill>
                <a:highlight>
                  <a:srgbClr val="FFFFFF"/>
                </a:highlight>
              </a:rPr>
              <a:t>ayers connected via simple matrix multiplications. </a:t>
            </a:r>
            <a:endParaRPr sz="1600">
              <a:solidFill>
                <a:schemeClr val="dk1"/>
              </a:solidFill>
              <a:highlight>
                <a:srgbClr val="FFFFFF"/>
              </a:highlight>
            </a:endParaRPr>
          </a:p>
          <a:p>
            <a:pPr indent="-330200" lvl="0" marL="914400" rtl="0" algn="l">
              <a:lnSpc>
                <a:spcPct val="115000"/>
              </a:lnSpc>
              <a:spcBef>
                <a:spcPts val="0"/>
              </a:spcBef>
              <a:spcAft>
                <a:spcPts val="0"/>
              </a:spcAft>
              <a:buClr>
                <a:schemeClr val="dk1"/>
              </a:buClr>
              <a:buSzPts val="1600"/>
              <a:buChar char="-"/>
            </a:pPr>
            <a:r>
              <a:rPr lang="en" sz="1600">
                <a:solidFill>
                  <a:schemeClr val="dk1"/>
                </a:solidFill>
                <a:highlight>
                  <a:srgbClr val="FFFFFF"/>
                </a:highlight>
              </a:rPr>
              <a:t>Multiply by matrix of weights, θ.</a:t>
            </a:r>
            <a:endParaRPr sz="1600">
              <a:solidFill>
                <a:schemeClr val="dk1"/>
              </a:solidFill>
              <a:highlight>
                <a:srgbClr val="FFFFFF"/>
              </a:highlight>
            </a:endParaRPr>
          </a:p>
          <a:p>
            <a:pPr indent="-330200" lvl="0" marL="914400" rtl="0" algn="l">
              <a:lnSpc>
                <a:spcPct val="115000"/>
              </a:lnSpc>
              <a:spcBef>
                <a:spcPts val="0"/>
              </a:spcBef>
              <a:spcAft>
                <a:spcPts val="0"/>
              </a:spcAft>
              <a:buClr>
                <a:schemeClr val="dk1"/>
              </a:buClr>
              <a:buSzPts val="1600"/>
              <a:buChar char="-"/>
            </a:pPr>
            <a:r>
              <a:rPr lang="en" sz="1600">
                <a:solidFill>
                  <a:schemeClr val="dk1"/>
                </a:solidFill>
                <a:highlight>
                  <a:srgbClr val="FFFFFF"/>
                </a:highlight>
              </a:rPr>
              <a:t>Weights in θ</a:t>
            </a:r>
            <a:r>
              <a:rPr baseline="-25000" lang="en" sz="1600">
                <a:solidFill>
                  <a:schemeClr val="dk1"/>
                </a:solidFill>
                <a:highlight>
                  <a:srgbClr val="FFFFFF"/>
                </a:highlight>
              </a:rPr>
              <a:t>i </a:t>
            </a:r>
            <a:r>
              <a:rPr lang="en" sz="1600">
                <a:solidFill>
                  <a:schemeClr val="dk1"/>
                </a:solidFill>
                <a:highlight>
                  <a:srgbClr val="FFFFFF"/>
                </a:highlight>
              </a:rPr>
              <a:t>represents connections between nodes in layer i−1 and in layer i. </a:t>
            </a:r>
            <a:endParaRPr sz="1600">
              <a:solidFill>
                <a:schemeClr val="dk1"/>
              </a:solidFill>
              <a:highlight>
                <a:srgbClr val="FFFFFF"/>
              </a:highlight>
            </a:endParaRPr>
          </a:p>
          <a:p>
            <a:pPr indent="-330200" lvl="0" marL="914400" rtl="0" algn="l">
              <a:lnSpc>
                <a:spcPct val="115000"/>
              </a:lnSpc>
              <a:spcBef>
                <a:spcPts val="0"/>
              </a:spcBef>
              <a:spcAft>
                <a:spcPts val="0"/>
              </a:spcAft>
              <a:buClr>
                <a:schemeClr val="dk1"/>
              </a:buClr>
              <a:buSzPts val="1600"/>
              <a:buChar char="-"/>
            </a:pPr>
            <a:r>
              <a:rPr lang="en" sz="1600">
                <a:solidFill>
                  <a:schemeClr val="dk1"/>
                </a:solidFill>
                <a:highlight>
                  <a:srgbClr val="FFFFFF"/>
                </a:highlight>
              </a:rPr>
              <a:t>Add a bias term, b and apply an activation function, g. </a:t>
            </a:r>
            <a:endParaRPr sz="1600">
              <a:solidFill>
                <a:schemeClr val="dk1"/>
              </a:solidFill>
              <a:highlight>
                <a:srgbClr val="FFFFFF"/>
              </a:highlight>
            </a:endParaRPr>
          </a:p>
          <a:p>
            <a:pPr indent="0" lvl="0" marL="91440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45720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descr="Image" id="690" name="Google Shape;690;p70"/>
          <p:cNvPicPr preferRelativeResize="0"/>
          <p:nvPr/>
        </p:nvPicPr>
        <p:blipFill>
          <a:blip r:embed="rId3">
            <a:alphaModFix/>
          </a:blip>
          <a:stretch>
            <a:fillRect/>
          </a:stretch>
        </p:blipFill>
        <p:spPr>
          <a:xfrm>
            <a:off x="5203675" y="2694700"/>
            <a:ext cx="2323799" cy="1733550"/>
          </a:xfrm>
          <a:prstGeom prst="rect">
            <a:avLst/>
          </a:prstGeom>
          <a:noFill/>
          <a:ln>
            <a:noFill/>
          </a:ln>
        </p:spPr>
      </p:pic>
      <p:sp>
        <p:nvSpPr>
          <p:cNvPr id="691" name="Google Shape;691;p70"/>
          <p:cNvSpPr txBox="1"/>
          <p:nvPr/>
        </p:nvSpPr>
        <p:spPr>
          <a:xfrm>
            <a:off x="6084275" y="428122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Image from Ognjanovski, 2019</a:t>
            </a:r>
            <a:endParaRPr/>
          </a:p>
        </p:txBody>
      </p:sp>
      <p:pic>
        <p:nvPicPr>
          <p:cNvPr id="692" name="Google Shape;692;p70"/>
          <p:cNvPicPr preferRelativeResize="0"/>
          <p:nvPr/>
        </p:nvPicPr>
        <p:blipFill rotWithShape="1">
          <a:blip r:embed="rId4">
            <a:alphaModFix/>
          </a:blip>
          <a:srcRect b="15290" l="0" r="0" t="0"/>
          <a:stretch/>
        </p:blipFill>
        <p:spPr>
          <a:xfrm>
            <a:off x="1849825" y="2694700"/>
            <a:ext cx="2286000" cy="645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71"/>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 - architectures used</a:t>
            </a:r>
            <a:endParaRPr/>
          </a:p>
        </p:txBody>
      </p:sp>
      <p:cxnSp>
        <p:nvCxnSpPr>
          <p:cNvPr id="698" name="Google Shape;698;p71"/>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699" name="Google Shape;699;p71"/>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highlight>
                  <a:srgbClr val="FFFFFF"/>
                </a:highlight>
              </a:rPr>
              <a:t>Second</a:t>
            </a:r>
            <a:r>
              <a:rPr lang="en" sz="1600">
                <a:solidFill>
                  <a:schemeClr val="dk1"/>
                </a:solidFill>
                <a:highlight>
                  <a:srgbClr val="FFFFFF"/>
                </a:highlight>
              </a:rPr>
              <a:t> network type: </a:t>
            </a:r>
            <a:r>
              <a:rPr b="1" lang="en" sz="1600">
                <a:solidFill>
                  <a:schemeClr val="dk1"/>
                </a:solidFill>
                <a:highlight>
                  <a:srgbClr val="FFFFFF"/>
                </a:highlight>
              </a:rPr>
              <a:t>convolutional</a:t>
            </a:r>
            <a:endParaRPr b="1" sz="1600">
              <a:solidFill>
                <a:schemeClr val="dk1"/>
              </a:solidFill>
              <a:highlight>
                <a:srgbClr val="FFFFFF"/>
              </a:highlight>
            </a:endParaRPr>
          </a:p>
          <a:p>
            <a:pPr indent="0" lvl="0" marL="0" rtl="0" algn="l">
              <a:lnSpc>
                <a:spcPct val="115000"/>
              </a:lnSpc>
              <a:spcBef>
                <a:spcPts val="1000"/>
              </a:spcBef>
              <a:spcAft>
                <a:spcPts val="0"/>
              </a:spcAft>
              <a:buNone/>
            </a:pPr>
            <a:r>
              <a:t/>
            </a:r>
            <a:endParaRPr sz="1600">
              <a:solidFill>
                <a:schemeClr val="dk1"/>
              </a:solidFill>
              <a:highlight>
                <a:srgbClr val="FFFFFF"/>
              </a:highlight>
            </a:endParaRPr>
          </a:p>
          <a:p>
            <a:pPr indent="0" lvl="0" marL="457200" rtl="0" algn="l">
              <a:lnSpc>
                <a:spcPct val="115000"/>
              </a:lnSpc>
              <a:spcBef>
                <a:spcPts val="0"/>
              </a:spcBef>
              <a:spcAft>
                <a:spcPts val="0"/>
              </a:spcAft>
              <a:buNone/>
            </a:pPr>
            <a:r>
              <a:rPr lang="en" sz="1600">
                <a:solidFill>
                  <a:schemeClr val="dk1"/>
                </a:solidFill>
                <a:highlight>
                  <a:srgbClr val="FFFFFF"/>
                </a:highlight>
              </a:rPr>
              <a:t>Layers connected via convolutions</a:t>
            </a:r>
            <a:endParaRPr sz="1600">
              <a:solidFill>
                <a:schemeClr val="dk1"/>
              </a:solidFill>
              <a:highlight>
                <a:srgbClr val="FFFFFF"/>
              </a:highlight>
            </a:endParaRPr>
          </a:p>
          <a:p>
            <a:pPr indent="-330200" lvl="0" marL="914400" rtl="0" algn="l">
              <a:lnSpc>
                <a:spcPct val="115000"/>
              </a:lnSpc>
              <a:spcBef>
                <a:spcPts val="0"/>
              </a:spcBef>
              <a:spcAft>
                <a:spcPts val="0"/>
              </a:spcAft>
              <a:buClr>
                <a:schemeClr val="dk1"/>
              </a:buClr>
              <a:buSzPts val="1600"/>
              <a:buChar char="-"/>
            </a:pPr>
            <a:r>
              <a:rPr lang="en" sz="1600">
                <a:solidFill>
                  <a:schemeClr val="dk1"/>
                </a:solidFill>
                <a:highlight>
                  <a:srgbClr val="FFFFFF"/>
                </a:highlight>
              </a:rPr>
              <a:t>Convolve with </a:t>
            </a:r>
            <a:r>
              <a:rPr lang="en" sz="1600">
                <a:solidFill>
                  <a:schemeClr val="dk1"/>
                </a:solidFill>
                <a:highlight>
                  <a:srgbClr val="FFFFFF"/>
                </a:highlight>
              </a:rPr>
              <a:t>kernel</a:t>
            </a:r>
            <a:r>
              <a:rPr lang="en" sz="1600">
                <a:solidFill>
                  <a:schemeClr val="dk1"/>
                </a:solidFill>
                <a:highlight>
                  <a:srgbClr val="FFFFFF"/>
                </a:highlight>
              </a:rPr>
              <a:t> (matrix) of given size</a:t>
            </a:r>
            <a:endParaRPr sz="1600">
              <a:solidFill>
                <a:schemeClr val="dk1"/>
              </a:solidFill>
              <a:highlight>
                <a:srgbClr val="FFFFFF"/>
              </a:highlight>
            </a:endParaRPr>
          </a:p>
          <a:p>
            <a:pPr indent="-330200" lvl="0" marL="914400" rtl="0" algn="l">
              <a:lnSpc>
                <a:spcPct val="115000"/>
              </a:lnSpc>
              <a:spcBef>
                <a:spcPts val="0"/>
              </a:spcBef>
              <a:spcAft>
                <a:spcPts val="0"/>
              </a:spcAft>
              <a:buClr>
                <a:schemeClr val="dk1"/>
              </a:buClr>
              <a:buSzPts val="1600"/>
              <a:buChar char="-"/>
            </a:pPr>
            <a:r>
              <a:rPr lang="en" sz="1600">
                <a:solidFill>
                  <a:schemeClr val="dk1"/>
                </a:solidFill>
                <a:highlight>
                  <a:srgbClr val="FFFFFF"/>
                </a:highlight>
              </a:rPr>
              <a:t>Computed via</a:t>
            </a:r>
            <a:r>
              <a:rPr lang="en" sz="1600">
                <a:solidFill>
                  <a:schemeClr val="dk1"/>
                </a:solidFill>
                <a:highlight>
                  <a:srgbClr val="FFFFFF"/>
                </a:highlight>
              </a:rPr>
              <a:t> cross-correlation</a:t>
            </a:r>
            <a:endParaRPr sz="1600">
              <a:solidFill>
                <a:schemeClr val="dk1"/>
              </a:solidFill>
              <a:highlight>
                <a:srgbClr val="FFFFFF"/>
              </a:highlight>
            </a:endParaRPr>
          </a:p>
          <a:p>
            <a:pPr indent="-330200" lvl="1" marL="914400" rtl="0" algn="l">
              <a:lnSpc>
                <a:spcPct val="115000"/>
              </a:lnSpc>
              <a:spcBef>
                <a:spcPts val="0"/>
              </a:spcBef>
              <a:spcAft>
                <a:spcPts val="0"/>
              </a:spcAft>
              <a:buClr>
                <a:schemeClr val="dk1"/>
              </a:buClr>
              <a:buSzPts val="1600"/>
              <a:buChar char="-"/>
            </a:pPr>
            <a:r>
              <a:rPr lang="en" sz="1600">
                <a:solidFill>
                  <a:schemeClr val="dk1"/>
                </a:solidFill>
                <a:highlight>
                  <a:schemeClr val="lt1"/>
                </a:highlight>
              </a:rPr>
              <a:t>Add a bias term, b and apply an activation function, g.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45720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700" name="Google Shape;700;p71"/>
          <p:cNvPicPr preferRelativeResize="0"/>
          <p:nvPr/>
        </p:nvPicPr>
        <p:blipFill rotWithShape="1">
          <a:blip r:embed="rId3">
            <a:alphaModFix/>
          </a:blip>
          <a:srcRect b="0" l="1185" r="0" t="0"/>
          <a:stretch/>
        </p:blipFill>
        <p:spPr>
          <a:xfrm>
            <a:off x="5672850" y="2784225"/>
            <a:ext cx="2854575" cy="1708000"/>
          </a:xfrm>
          <a:prstGeom prst="rect">
            <a:avLst/>
          </a:prstGeom>
          <a:noFill/>
          <a:ln>
            <a:noFill/>
          </a:ln>
        </p:spPr>
      </p:pic>
      <p:sp>
        <p:nvSpPr>
          <p:cNvPr id="701" name="Google Shape;701;p71"/>
          <p:cNvSpPr txBox="1"/>
          <p:nvPr/>
        </p:nvSpPr>
        <p:spPr>
          <a:xfrm>
            <a:off x="6849675" y="449222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Image from Ognjanovski, 2019</a:t>
            </a:r>
            <a:endParaRPr/>
          </a:p>
        </p:txBody>
      </p:sp>
      <p:pic>
        <p:nvPicPr>
          <p:cNvPr id="702" name="Google Shape;702;p71"/>
          <p:cNvPicPr preferRelativeResize="0"/>
          <p:nvPr/>
        </p:nvPicPr>
        <p:blipFill>
          <a:blip r:embed="rId4">
            <a:alphaModFix/>
          </a:blip>
          <a:stretch>
            <a:fillRect/>
          </a:stretch>
        </p:blipFill>
        <p:spPr>
          <a:xfrm>
            <a:off x="1718898" y="3027598"/>
            <a:ext cx="3055750" cy="65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can we use transits to detect new planets</a:t>
            </a:r>
            <a:r>
              <a:rPr lang="en"/>
              <a:t>?</a:t>
            </a:r>
            <a:endParaRPr/>
          </a:p>
        </p:txBody>
      </p:sp>
      <p:cxnSp>
        <p:nvCxnSpPr>
          <p:cNvPr id="103" name="Google Shape;103;p18"/>
          <p:cNvCxnSpPr/>
          <p:nvPr/>
        </p:nvCxnSpPr>
        <p:spPr>
          <a:xfrm flipH="1" rot="10800000">
            <a:off x="134600" y="625525"/>
            <a:ext cx="6338100" cy="9000"/>
          </a:xfrm>
          <a:prstGeom prst="straightConnector1">
            <a:avLst/>
          </a:prstGeom>
          <a:noFill/>
          <a:ln cap="flat" cmpd="sng" w="19050">
            <a:solidFill>
              <a:srgbClr val="FF9900"/>
            </a:solidFill>
            <a:prstDash val="solid"/>
            <a:round/>
            <a:headEnd len="med" w="med" type="none"/>
            <a:tailEnd len="med" w="med" type="none"/>
          </a:ln>
        </p:spPr>
      </p:cxnSp>
      <p:pic>
        <p:nvPicPr>
          <p:cNvPr id="104" name="Google Shape;104;p18"/>
          <p:cNvPicPr preferRelativeResize="0"/>
          <p:nvPr/>
        </p:nvPicPr>
        <p:blipFill>
          <a:blip r:embed="rId3">
            <a:alphaModFix/>
          </a:blip>
          <a:stretch>
            <a:fillRect/>
          </a:stretch>
        </p:blipFill>
        <p:spPr>
          <a:xfrm>
            <a:off x="304800" y="795200"/>
            <a:ext cx="7697848" cy="4195901"/>
          </a:xfrm>
          <a:prstGeom prst="rect">
            <a:avLst/>
          </a:prstGeom>
          <a:noFill/>
          <a:ln>
            <a:noFill/>
          </a:ln>
        </p:spPr>
      </p:pic>
      <p:sp>
        <p:nvSpPr>
          <p:cNvPr id="105" name="Google Shape;105;p18"/>
          <p:cNvSpPr txBox="1"/>
          <p:nvPr/>
        </p:nvSpPr>
        <p:spPr>
          <a:xfrm>
            <a:off x="4726450" y="3735975"/>
            <a:ext cx="4159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Inefficient to vet eye → Machine Learning</a:t>
            </a:r>
            <a:endParaRPr sz="16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72"/>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 - architectures used</a:t>
            </a:r>
            <a:endParaRPr/>
          </a:p>
        </p:txBody>
      </p:sp>
      <p:cxnSp>
        <p:nvCxnSpPr>
          <p:cNvPr id="708" name="Google Shape;708;p72"/>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709" name="Google Shape;709;p72"/>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highlight>
                  <a:srgbClr val="FFFFFF"/>
                </a:highlight>
              </a:rPr>
              <a:t>Linear networks</a:t>
            </a:r>
            <a:endParaRPr b="1" sz="1600">
              <a:solidFill>
                <a:schemeClr val="dk1"/>
              </a:solidFill>
              <a:highlight>
                <a:srgbClr val="FFFFFF"/>
              </a:highlight>
            </a:endParaRPr>
          </a:p>
          <a:p>
            <a:pPr indent="-330200" lvl="0" marL="914400" rtl="0" algn="l">
              <a:lnSpc>
                <a:spcPct val="115000"/>
              </a:lnSpc>
              <a:spcBef>
                <a:spcPts val="1000"/>
              </a:spcBef>
              <a:spcAft>
                <a:spcPts val="0"/>
              </a:spcAft>
              <a:buClr>
                <a:schemeClr val="dk1"/>
              </a:buClr>
              <a:buSzPts val="1600"/>
              <a:buAutoNum type="arabicPeriod"/>
            </a:pPr>
            <a:r>
              <a:rPr lang="en" sz="1600">
                <a:solidFill>
                  <a:schemeClr val="dk1"/>
                </a:solidFill>
                <a:highlight>
                  <a:srgbClr val="FFFFFF"/>
                </a:highlight>
              </a:rPr>
              <a:t>Trained on full lightcurves</a:t>
            </a:r>
            <a:endParaRPr sz="1600">
              <a:solidFill>
                <a:schemeClr val="dk1"/>
              </a:solidFill>
              <a:highlight>
                <a:srgbClr val="FFFFFF"/>
              </a:highlight>
            </a:endParaRPr>
          </a:p>
          <a:p>
            <a:pPr indent="-330200" lvl="0" marL="914400" rtl="0" algn="l">
              <a:lnSpc>
                <a:spcPct val="115000"/>
              </a:lnSpc>
              <a:spcBef>
                <a:spcPts val="1000"/>
              </a:spcBef>
              <a:spcAft>
                <a:spcPts val="0"/>
              </a:spcAft>
              <a:buClr>
                <a:schemeClr val="dk1"/>
              </a:buClr>
              <a:buSzPts val="1600"/>
              <a:buAutoNum type="arabicPeriod"/>
            </a:pPr>
            <a:r>
              <a:rPr lang="en" sz="1600">
                <a:solidFill>
                  <a:schemeClr val="dk1"/>
                </a:solidFill>
                <a:highlight>
                  <a:srgbClr val="FFFFFF"/>
                </a:highlight>
              </a:rPr>
              <a:t>Trained on phase-folded lightcurves</a:t>
            </a:r>
            <a:endParaRPr sz="1600">
              <a:solidFill>
                <a:schemeClr val="dk1"/>
              </a:solidFill>
              <a:highlight>
                <a:srgbClr val="FFFFFF"/>
              </a:highlight>
            </a:endParaRPr>
          </a:p>
          <a:p>
            <a:pPr indent="0" lvl="0" marL="0" rtl="0" algn="l">
              <a:lnSpc>
                <a:spcPct val="115000"/>
              </a:lnSpc>
              <a:spcBef>
                <a:spcPts val="1000"/>
              </a:spcBef>
              <a:spcAft>
                <a:spcPts val="0"/>
              </a:spcAft>
              <a:buNone/>
            </a:pPr>
            <a:r>
              <a:rPr b="1" lang="en" sz="1600">
                <a:solidFill>
                  <a:schemeClr val="dk1"/>
                </a:solidFill>
                <a:highlight>
                  <a:srgbClr val="FFFFFF"/>
                </a:highlight>
              </a:rPr>
              <a:t>Single-channel convolutional network</a:t>
            </a:r>
            <a:endParaRPr sz="1600">
              <a:solidFill>
                <a:schemeClr val="dk1"/>
              </a:solidFill>
              <a:highlight>
                <a:srgbClr val="FFFFFF"/>
              </a:highlight>
            </a:endParaRPr>
          </a:p>
          <a:p>
            <a:pPr indent="-330200" lvl="0" marL="914400" rtl="0" algn="l">
              <a:lnSpc>
                <a:spcPct val="115000"/>
              </a:lnSpc>
              <a:spcBef>
                <a:spcPts val="1000"/>
              </a:spcBef>
              <a:spcAft>
                <a:spcPts val="0"/>
              </a:spcAft>
              <a:buClr>
                <a:schemeClr val="dk1"/>
              </a:buClr>
              <a:buSzPts val="1600"/>
              <a:buAutoNum type="arabicPeriod"/>
            </a:pPr>
            <a:r>
              <a:rPr lang="en" sz="1600">
                <a:solidFill>
                  <a:schemeClr val="dk1"/>
                </a:solidFill>
                <a:highlight>
                  <a:srgbClr val="FFFFFF"/>
                </a:highlight>
              </a:rPr>
              <a:t>Trained on phase-folded lightcurves</a:t>
            </a:r>
            <a:endParaRPr sz="1600">
              <a:solidFill>
                <a:schemeClr val="dk1"/>
              </a:solidFill>
              <a:highlight>
                <a:srgbClr val="FFFFFF"/>
              </a:highlight>
            </a:endParaRPr>
          </a:p>
          <a:p>
            <a:pPr indent="0" lvl="0" marL="0" rtl="0" algn="l">
              <a:lnSpc>
                <a:spcPct val="115000"/>
              </a:lnSpc>
              <a:spcBef>
                <a:spcPts val="1000"/>
              </a:spcBef>
              <a:spcAft>
                <a:spcPts val="0"/>
              </a:spcAft>
              <a:buNone/>
            </a:pPr>
            <a:r>
              <a:rPr b="1" lang="en" sz="1600">
                <a:solidFill>
                  <a:schemeClr val="dk1"/>
                </a:solidFill>
                <a:highlight>
                  <a:srgbClr val="FFFFFF"/>
                </a:highlight>
              </a:rPr>
              <a:t>Double-channel convolutional networks</a:t>
            </a:r>
            <a:endParaRPr sz="1600">
              <a:solidFill>
                <a:schemeClr val="dk1"/>
              </a:solidFill>
              <a:highlight>
                <a:srgbClr val="FFFFFF"/>
              </a:highlight>
            </a:endParaRPr>
          </a:p>
          <a:p>
            <a:pPr indent="-330200" lvl="0" marL="914400" rtl="0" algn="l">
              <a:lnSpc>
                <a:spcPct val="115000"/>
              </a:lnSpc>
              <a:spcBef>
                <a:spcPts val="1000"/>
              </a:spcBef>
              <a:spcAft>
                <a:spcPts val="0"/>
              </a:spcAft>
              <a:buClr>
                <a:schemeClr val="dk1"/>
              </a:buClr>
              <a:buSzPts val="1600"/>
              <a:buAutoNum type="arabicPeriod"/>
            </a:pPr>
            <a:r>
              <a:rPr lang="en" sz="1600">
                <a:solidFill>
                  <a:schemeClr val="dk1"/>
                </a:solidFill>
                <a:highlight>
                  <a:srgbClr val="FFFFFF"/>
                </a:highlight>
              </a:rPr>
              <a:t>Trained on phase-folded lightcurves and phase-steps</a:t>
            </a:r>
            <a:endParaRPr sz="1600">
              <a:solidFill>
                <a:schemeClr val="dk1"/>
              </a:solidFill>
              <a:highlight>
                <a:srgbClr val="FFFFFF"/>
              </a:highlight>
            </a:endParaRPr>
          </a:p>
          <a:p>
            <a:pPr indent="0" lvl="0" marL="0" rtl="0" algn="l">
              <a:lnSpc>
                <a:spcPct val="115000"/>
              </a:lnSpc>
              <a:spcBef>
                <a:spcPts val="1000"/>
              </a:spcBef>
              <a:spcAft>
                <a:spcPts val="0"/>
              </a:spcAft>
              <a:buNone/>
            </a:pPr>
            <a:r>
              <a:rPr b="1" lang="en" sz="1600">
                <a:solidFill>
                  <a:schemeClr val="dk1"/>
                </a:solidFill>
                <a:highlight>
                  <a:srgbClr val="FFFFFF"/>
                </a:highlight>
              </a:rPr>
              <a:t>LSTM network</a:t>
            </a:r>
            <a:endParaRPr b="1" sz="1600">
              <a:solidFill>
                <a:schemeClr val="dk1"/>
              </a:solidFill>
              <a:highlight>
                <a:srgbClr val="FFFFFF"/>
              </a:highlight>
            </a:endParaRPr>
          </a:p>
          <a:p>
            <a:pPr indent="-330200" lvl="0" marL="914400" rtl="0" algn="l">
              <a:lnSpc>
                <a:spcPct val="115000"/>
              </a:lnSpc>
              <a:spcBef>
                <a:spcPts val="1000"/>
              </a:spcBef>
              <a:spcAft>
                <a:spcPts val="0"/>
              </a:spcAft>
              <a:buClr>
                <a:schemeClr val="dk1"/>
              </a:buClr>
              <a:buSzPts val="1600"/>
              <a:buAutoNum type="arabicPeriod"/>
            </a:pPr>
            <a:r>
              <a:rPr lang="en" sz="1600">
                <a:solidFill>
                  <a:schemeClr val="dk1"/>
                </a:solidFill>
                <a:highlight>
                  <a:srgbClr val="FFFFFF"/>
                </a:highlight>
              </a:rPr>
              <a:t>Trained on phase-folded lightcurves</a:t>
            </a:r>
            <a:endParaRPr sz="1600">
              <a:solidFill>
                <a:schemeClr val="dk1"/>
              </a:solidFill>
              <a:highlight>
                <a:srgbClr val="FFFFFF"/>
              </a:highlight>
            </a:endParaRPr>
          </a:p>
          <a:p>
            <a:pPr indent="0" lvl="0" marL="0" rtl="0" algn="l">
              <a:lnSpc>
                <a:spcPct val="115000"/>
              </a:lnSpc>
              <a:spcBef>
                <a:spcPts val="1000"/>
              </a:spcBef>
              <a:spcAft>
                <a:spcPts val="0"/>
              </a:spcAft>
              <a:buNone/>
            </a:pPr>
            <a:r>
              <a:t/>
            </a:r>
            <a:endParaRPr sz="1600">
              <a:solidFill>
                <a:schemeClr val="dk1"/>
              </a:solidFill>
              <a:highlight>
                <a:srgbClr val="FFFFFF"/>
              </a:highlight>
            </a:endParaRPr>
          </a:p>
          <a:p>
            <a:pPr indent="0" lvl="0" marL="45720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73"/>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 - architectures used</a:t>
            </a:r>
            <a:endParaRPr/>
          </a:p>
        </p:txBody>
      </p:sp>
      <p:cxnSp>
        <p:nvCxnSpPr>
          <p:cNvPr id="715" name="Google Shape;715;p73"/>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716" name="Google Shape;716;p73"/>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highlight>
                  <a:srgbClr val="FFFFFF"/>
                </a:highlight>
              </a:rPr>
              <a:t>Linear networks</a:t>
            </a:r>
            <a:endParaRPr b="1" sz="1600">
              <a:solidFill>
                <a:schemeClr val="dk1"/>
              </a:solidFill>
              <a:highlight>
                <a:srgbClr val="FFFFFF"/>
              </a:highlight>
            </a:endParaRPr>
          </a:p>
          <a:p>
            <a:pPr indent="-330200" lvl="0" marL="914400" rtl="0" algn="l">
              <a:lnSpc>
                <a:spcPct val="115000"/>
              </a:lnSpc>
              <a:spcBef>
                <a:spcPts val="1000"/>
              </a:spcBef>
              <a:spcAft>
                <a:spcPts val="0"/>
              </a:spcAft>
              <a:buClr>
                <a:schemeClr val="dk1"/>
              </a:buClr>
              <a:buSzPts val="1600"/>
              <a:buAutoNum type="arabicPeriod"/>
            </a:pPr>
            <a:r>
              <a:rPr lang="en" sz="1600">
                <a:solidFill>
                  <a:schemeClr val="dk1"/>
                </a:solidFill>
                <a:highlight>
                  <a:srgbClr val="FFFFFF"/>
                </a:highlight>
              </a:rPr>
              <a:t>Trained on full lightcurves</a:t>
            </a:r>
            <a:endParaRPr sz="1600">
              <a:solidFill>
                <a:schemeClr val="dk1"/>
              </a:solidFill>
              <a:highlight>
                <a:srgbClr val="FFFFFF"/>
              </a:highlight>
            </a:endParaRPr>
          </a:p>
          <a:p>
            <a:pPr indent="0" lvl="0" marL="914400" rtl="0" algn="l">
              <a:lnSpc>
                <a:spcPct val="115000"/>
              </a:lnSpc>
              <a:spcBef>
                <a:spcPts val="1000"/>
              </a:spcBef>
              <a:spcAft>
                <a:spcPts val="0"/>
              </a:spcAft>
              <a:buNone/>
            </a:pPr>
            <a:r>
              <a:rPr lang="en" sz="1600">
                <a:solidFill>
                  <a:schemeClr val="dk1"/>
                </a:solidFill>
                <a:highlight>
                  <a:srgbClr val="FFFFFF"/>
                </a:highlight>
              </a:rPr>
              <a:t>Poor results - overall accuracy around 45% and recall 29%. F1 of 0.19.</a:t>
            </a:r>
            <a:endParaRPr sz="1600">
              <a:solidFill>
                <a:schemeClr val="dk1"/>
              </a:solidFill>
              <a:highlight>
                <a:srgbClr val="FFFFFF"/>
              </a:highlight>
            </a:endParaRPr>
          </a:p>
          <a:p>
            <a:pPr indent="0" lvl="0" marL="914400" rtl="0" algn="l">
              <a:lnSpc>
                <a:spcPct val="115000"/>
              </a:lnSpc>
              <a:spcBef>
                <a:spcPts val="0"/>
              </a:spcBef>
              <a:spcAft>
                <a:spcPts val="0"/>
              </a:spcAft>
              <a:buNone/>
            </a:pPr>
            <a:r>
              <a:rPr lang="en" sz="1600">
                <a:solidFill>
                  <a:schemeClr val="dk1"/>
                </a:solidFill>
                <a:highlight>
                  <a:srgbClr val="FFFFFF"/>
                </a:highlight>
              </a:rPr>
              <a:t>Why? Perhaps there is too much noise in the curves themselves.</a:t>
            </a:r>
            <a:endParaRPr sz="1600">
              <a:solidFill>
                <a:schemeClr val="dk1"/>
              </a:solidFill>
              <a:highlight>
                <a:srgbClr val="FFFFFF"/>
              </a:highlight>
            </a:endParaRPr>
          </a:p>
          <a:p>
            <a:pPr indent="457200" lvl="0" marL="457200" rtl="0" algn="l">
              <a:lnSpc>
                <a:spcPct val="115000"/>
              </a:lnSpc>
              <a:spcBef>
                <a:spcPts val="0"/>
              </a:spcBef>
              <a:spcAft>
                <a:spcPts val="0"/>
              </a:spcAft>
              <a:buNone/>
            </a:pPr>
            <a:r>
              <a:rPr lang="en" sz="1600">
                <a:solidFill>
                  <a:schemeClr val="dk1"/>
                </a:solidFill>
                <a:highlight>
                  <a:srgbClr val="FFFFFF"/>
                </a:highlight>
              </a:rPr>
              <a:t>Thus, we train a second linear model on phase-folded lightcurves.</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45720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74"/>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 - architectures used</a:t>
            </a:r>
            <a:endParaRPr/>
          </a:p>
        </p:txBody>
      </p:sp>
      <p:cxnSp>
        <p:nvCxnSpPr>
          <p:cNvPr id="722" name="Google Shape;722;p74"/>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723" name="Google Shape;723;p74"/>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highlight>
                  <a:srgbClr val="FFFFFF"/>
                </a:highlight>
              </a:rPr>
              <a:t>Linear networks</a:t>
            </a:r>
            <a:endParaRPr b="1" sz="1600">
              <a:solidFill>
                <a:schemeClr val="dk1"/>
              </a:solidFill>
              <a:highlight>
                <a:srgbClr val="FFFFFF"/>
              </a:highlight>
            </a:endParaRPr>
          </a:p>
          <a:p>
            <a:pPr indent="-330200" lvl="0" marL="914400" rtl="0" algn="l">
              <a:lnSpc>
                <a:spcPct val="115000"/>
              </a:lnSpc>
              <a:spcBef>
                <a:spcPts val="1000"/>
              </a:spcBef>
              <a:spcAft>
                <a:spcPts val="0"/>
              </a:spcAft>
              <a:buClr>
                <a:schemeClr val="dk1"/>
              </a:buClr>
              <a:buSzPts val="1600"/>
              <a:buAutoNum type="arabicPeriod"/>
            </a:pPr>
            <a:r>
              <a:rPr lang="en" sz="1600">
                <a:solidFill>
                  <a:schemeClr val="dk1"/>
                </a:solidFill>
                <a:highlight>
                  <a:srgbClr val="FFFFFF"/>
                </a:highlight>
              </a:rPr>
              <a:t>Trained on full lightcurves (~45% acc, ~29% recall, F1~0.19)</a:t>
            </a:r>
            <a:endParaRPr sz="1600">
              <a:solidFill>
                <a:schemeClr val="dk1"/>
              </a:solidFill>
              <a:highlight>
                <a:srgbClr val="FFFFFF"/>
              </a:highlight>
            </a:endParaRPr>
          </a:p>
          <a:p>
            <a:pPr indent="-330200" lvl="0" marL="914400" rtl="0" algn="l">
              <a:lnSpc>
                <a:spcPct val="115000"/>
              </a:lnSpc>
              <a:spcBef>
                <a:spcPts val="1000"/>
              </a:spcBef>
              <a:spcAft>
                <a:spcPts val="0"/>
              </a:spcAft>
              <a:buClr>
                <a:schemeClr val="dk1"/>
              </a:buClr>
              <a:buSzPts val="1600"/>
              <a:buAutoNum type="arabicPeriod"/>
            </a:pPr>
            <a:r>
              <a:rPr lang="en" sz="1600">
                <a:solidFill>
                  <a:schemeClr val="dk1"/>
                </a:solidFill>
                <a:highlight>
                  <a:srgbClr val="FFFFFF"/>
                </a:highlight>
              </a:rPr>
              <a:t>Trained on phase-folded lightcurves</a:t>
            </a:r>
            <a:endParaRPr sz="1600">
              <a:solidFill>
                <a:schemeClr val="dk1"/>
              </a:solidFill>
              <a:highlight>
                <a:srgbClr val="FFFFFF"/>
              </a:highlight>
            </a:endParaRPr>
          </a:p>
          <a:p>
            <a:pPr indent="0" lvl="0" marL="914400" rtl="0" algn="l">
              <a:lnSpc>
                <a:spcPct val="100000"/>
              </a:lnSpc>
              <a:spcBef>
                <a:spcPts val="1000"/>
              </a:spcBef>
              <a:spcAft>
                <a:spcPts val="0"/>
              </a:spcAft>
              <a:buNone/>
            </a:pPr>
            <a:r>
              <a:rPr lang="en" sz="1600">
                <a:solidFill>
                  <a:schemeClr val="dk1"/>
                </a:solidFill>
                <a:highlight>
                  <a:srgbClr val="FFFFFF"/>
                </a:highlight>
              </a:rPr>
              <a:t>Still low very low accuracy (~59%) and recall (~36%). F1 of 0.23.                         </a:t>
            </a:r>
            <a:r>
              <a:rPr lang="en" sz="1600">
                <a:solidFill>
                  <a:schemeClr val="dk1"/>
                </a:solidFill>
                <a:highlight>
                  <a:schemeClr val="lt1"/>
                </a:highlight>
              </a:rPr>
              <a:t>Why? Perhaps we need a model that can use the “spatial” (sequential) information better.</a:t>
            </a:r>
            <a:endParaRPr sz="1600">
              <a:solidFill>
                <a:schemeClr val="dk1"/>
              </a:solidFill>
              <a:highlight>
                <a:schemeClr val="lt1"/>
              </a:highlight>
            </a:endParaRPr>
          </a:p>
          <a:p>
            <a:pPr indent="0" lvl="0" marL="914400" rtl="0" algn="l">
              <a:lnSpc>
                <a:spcPct val="100000"/>
              </a:lnSpc>
              <a:spcBef>
                <a:spcPts val="1000"/>
              </a:spcBef>
              <a:spcAft>
                <a:spcPts val="0"/>
              </a:spcAft>
              <a:buClr>
                <a:schemeClr val="dk1"/>
              </a:buClr>
              <a:buSzPts val="1100"/>
              <a:buFont typeface="Arial"/>
              <a:buNone/>
            </a:pPr>
            <a:r>
              <a:rPr lang="en" sz="1600">
                <a:solidFill>
                  <a:schemeClr val="dk1"/>
                </a:solidFill>
                <a:highlight>
                  <a:schemeClr val="lt1"/>
                </a:highlight>
              </a:rPr>
              <a:t>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45720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75"/>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 - architectures used</a:t>
            </a:r>
            <a:endParaRPr/>
          </a:p>
        </p:txBody>
      </p:sp>
      <p:cxnSp>
        <p:nvCxnSpPr>
          <p:cNvPr id="729" name="Google Shape;729;p75"/>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730" name="Google Shape;730;p75"/>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highlight>
                  <a:srgbClr val="FFFFFF"/>
                </a:highlight>
              </a:rPr>
              <a:t>Linear networks</a:t>
            </a:r>
            <a:endParaRPr b="1" sz="1600">
              <a:solidFill>
                <a:schemeClr val="dk1"/>
              </a:solidFill>
              <a:highlight>
                <a:srgbClr val="FFFFFF"/>
              </a:highlight>
            </a:endParaRPr>
          </a:p>
          <a:p>
            <a:pPr indent="-330200" lvl="0" marL="914400" rtl="0" algn="l">
              <a:lnSpc>
                <a:spcPct val="115000"/>
              </a:lnSpc>
              <a:spcBef>
                <a:spcPts val="1000"/>
              </a:spcBef>
              <a:spcAft>
                <a:spcPts val="0"/>
              </a:spcAft>
              <a:buClr>
                <a:schemeClr val="dk1"/>
              </a:buClr>
              <a:buSzPts val="1600"/>
              <a:buAutoNum type="arabicPeriod"/>
            </a:pPr>
            <a:r>
              <a:rPr lang="en" sz="1600">
                <a:solidFill>
                  <a:schemeClr val="dk1"/>
                </a:solidFill>
                <a:highlight>
                  <a:srgbClr val="FFFFFF"/>
                </a:highlight>
              </a:rPr>
              <a:t>Trained on full lightcurves </a:t>
            </a:r>
            <a:r>
              <a:rPr lang="en" sz="1600">
                <a:solidFill>
                  <a:schemeClr val="dk1"/>
                </a:solidFill>
                <a:highlight>
                  <a:schemeClr val="lt1"/>
                </a:highlight>
              </a:rPr>
              <a:t>(~45% acc, ~29% recall, F1~0.19)</a:t>
            </a:r>
            <a:endParaRPr sz="1600">
              <a:solidFill>
                <a:schemeClr val="dk1"/>
              </a:solidFill>
              <a:highlight>
                <a:srgbClr val="FFFFFF"/>
              </a:highlight>
            </a:endParaRPr>
          </a:p>
          <a:p>
            <a:pPr indent="-330200" lvl="0" marL="914400" rtl="0" algn="l">
              <a:lnSpc>
                <a:spcPct val="115000"/>
              </a:lnSpc>
              <a:spcBef>
                <a:spcPts val="1000"/>
              </a:spcBef>
              <a:spcAft>
                <a:spcPts val="0"/>
              </a:spcAft>
              <a:buClr>
                <a:schemeClr val="dk1"/>
              </a:buClr>
              <a:buSzPts val="1600"/>
              <a:buAutoNum type="arabicPeriod"/>
            </a:pPr>
            <a:r>
              <a:rPr lang="en" sz="1600">
                <a:solidFill>
                  <a:schemeClr val="dk1"/>
                </a:solidFill>
                <a:highlight>
                  <a:srgbClr val="FFFFFF"/>
                </a:highlight>
              </a:rPr>
              <a:t>Trained on phase-folded lightcurves (</a:t>
            </a:r>
            <a:r>
              <a:rPr lang="en" sz="1600">
                <a:solidFill>
                  <a:schemeClr val="dk1"/>
                </a:solidFill>
                <a:highlight>
                  <a:schemeClr val="lt1"/>
                </a:highlight>
              </a:rPr>
              <a:t>~59% acc, ~36% recall, F1 ~0.23)</a:t>
            </a:r>
            <a:endParaRPr sz="1600">
              <a:solidFill>
                <a:schemeClr val="dk1"/>
              </a:solidFill>
              <a:highlight>
                <a:srgbClr val="FFFFFF"/>
              </a:highlight>
            </a:endParaRPr>
          </a:p>
          <a:p>
            <a:pPr indent="0" lvl="0" marL="0" rtl="0" algn="l">
              <a:lnSpc>
                <a:spcPct val="115000"/>
              </a:lnSpc>
              <a:spcBef>
                <a:spcPts val="1000"/>
              </a:spcBef>
              <a:spcAft>
                <a:spcPts val="0"/>
              </a:spcAft>
              <a:buNone/>
            </a:pPr>
            <a:r>
              <a:rPr b="1" lang="en" sz="1600">
                <a:solidFill>
                  <a:schemeClr val="dk1"/>
                </a:solidFill>
                <a:highlight>
                  <a:srgbClr val="FFFFFF"/>
                </a:highlight>
              </a:rPr>
              <a:t>Single-channel convolutional network</a:t>
            </a:r>
            <a:endParaRPr sz="1600">
              <a:solidFill>
                <a:schemeClr val="dk1"/>
              </a:solidFill>
              <a:highlight>
                <a:srgbClr val="FFFFFF"/>
              </a:highlight>
            </a:endParaRPr>
          </a:p>
          <a:p>
            <a:pPr indent="-330200" lvl="0" marL="914400" rtl="0" algn="l">
              <a:lnSpc>
                <a:spcPct val="115000"/>
              </a:lnSpc>
              <a:spcBef>
                <a:spcPts val="1000"/>
              </a:spcBef>
              <a:spcAft>
                <a:spcPts val="0"/>
              </a:spcAft>
              <a:buClr>
                <a:schemeClr val="dk1"/>
              </a:buClr>
              <a:buSzPts val="1600"/>
              <a:buAutoNum type="arabicPeriod"/>
            </a:pPr>
            <a:r>
              <a:rPr lang="en" sz="1600">
                <a:solidFill>
                  <a:schemeClr val="dk1"/>
                </a:solidFill>
                <a:highlight>
                  <a:srgbClr val="FFFFFF"/>
                </a:highlight>
              </a:rPr>
              <a:t>Trained on phase-folded lightcurves</a:t>
            </a:r>
            <a:endParaRPr sz="1600">
              <a:solidFill>
                <a:schemeClr val="dk1"/>
              </a:solidFill>
              <a:highlight>
                <a:srgbClr val="FFFFFF"/>
              </a:highlight>
            </a:endParaRPr>
          </a:p>
          <a:p>
            <a:pPr indent="0" lvl="0" marL="0" rtl="0" algn="l">
              <a:lnSpc>
                <a:spcPct val="115000"/>
              </a:lnSpc>
              <a:spcBef>
                <a:spcPts val="1000"/>
              </a:spcBef>
              <a:spcAft>
                <a:spcPts val="0"/>
              </a:spcAft>
              <a:buNone/>
            </a:pPr>
            <a:r>
              <a:rPr lang="en" sz="1600">
                <a:solidFill>
                  <a:schemeClr val="dk1"/>
                </a:solidFill>
                <a:highlight>
                  <a:srgbClr val="FFFFFF"/>
                </a:highlight>
              </a:rPr>
              <a:t>		Similarly poor accuracy (~57%), slight increase in recall ~54%, F1 of 0.28.</a:t>
            </a:r>
            <a:endParaRPr sz="1600">
              <a:solidFill>
                <a:schemeClr val="dk1"/>
              </a:solidFill>
              <a:highlight>
                <a:srgbClr val="FFFFFF"/>
              </a:highlight>
            </a:endParaRPr>
          </a:p>
          <a:p>
            <a:pPr indent="0" lvl="0" marL="0" rtl="0" algn="l">
              <a:lnSpc>
                <a:spcPct val="115000"/>
              </a:lnSpc>
              <a:spcBef>
                <a:spcPts val="0"/>
              </a:spcBef>
              <a:spcAft>
                <a:spcPts val="0"/>
              </a:spcAft>
              <a:buNone/>
            </a:pPr>
            <a:r>
              <a:rPr lang="en" sz="1600">
                <a:solidFill>
                  <a:schemeClr val="dk1"/>
                </a:solidFill>
                <a:highlight>
                  <a:srgbClr val="FFFFFF"/>
                </a:highlight>
              </a:rPr>
              <a:t>		Perhaps overall accuracy can be improved by including time-step </a:t>
            </a:r>
            <a:r>
              <a:rPr lang="en" sz="1600">
                <a:solidFill>
                  <a:schemeClr val="dk1"/>
                </a:solidFill>
                <a:highlight>
                  <a:srgbClr val="FFFFFF"/>
                </a:highlight>
              </a:rPr>
              <a:t>information</a:t>
            </a:r>
            <a:r>
              <a:rPr lang="en" sz="1600">
                <a:solidFill>
                  <a:schemeClr val="dk1"/>
                </a:solidFill>
                <a:highlight>
                  <a:srgbClr val="FFFFFF"/>
                </a:highlight>
              </a:rPr>
              <a:t>. </a:t>
            </a:r>
            <a:endParaRPr sz="1600">
              <a:solidFill>
                <a:schemeClr val="dk1"/>
              </a:solidFill>
              <a:highlight>
                <a:srgbClr val="FFFFFF"/>
              </a:highlight>
            </a:endParaRPr>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76"/>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 - architectures used</a:t>
            </a:r>
            <a:endParaRPr/>
          </a:p>
        </p:txBody>
      </p:sp>
      <p:cxnSp>
        <p:nvCxnSpPr>
          <p:cNvPr id="736" name="Google Shape;736;p76"/>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737" name="Google Shape;737;p76"/>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highlight>
                  <a:srgbClr val="FFFFFF"/>
                </a:highlight>
              </a:rPr>
              <a:t>Linear networks</a:t>
            </a:r>
            <a:endParaRPr b="1" sz="1600">
              <a:solidFill>
                <a:schemeClr val="dk1"/>
              </a:solidFill>
              <a:highlight>
                <a:srgbClr val="FFFFFF"/>
              </a:highlight>
            </a:endParaRPr>
          </a:p>
          <a:p>
            <a:pPr indent="-330200" lvl="0" marL="914400" rtl="0" algn="l">
              <a:lnSpc>
                <a:spcPct val="115000"/>
              </a:lnSpc>
              <a:spcBef>
                <a:spcPts val="1000"/>
              </a:spcBef>
              <a:spcAft>
                <a:spcPts val="0"/>
              </a:spcAft>
              <a:buClr>
                <a:schemeClr val="dk1"/>
              </a:buClr>
              <a:buSzPts val="1600"/>
              <a:buAutoNum type="arabicPeriod"/>
            </a:pPr>
            <a:r>
              <a:rPr lang="en" sz="1600">
                <a:solidFill>
                  <a:schemeClr val="dk1"/>
                </a:solidFill>
                <a:highlight>
                  <a:schemeClr val="lt1"/>
                </a:highlight>
              </a:rPr>
              <a:t>Trained on full lightcurves (~45% acc, ~29% recall, F1~0.19)</a:t>
            </a:r>
            <a:endParaRPr sz="1600">
              <a:solidFill>
                <a:schemeClr val="dk1"/>
              </a:solidFill>
              <a:highlight>
                <a:schemeClr val="lt1"/>
              </a:highlight>
            </a:endParaRPr>
          </a:p>
          <a:p>
            <a:pPr indent="-330200" lvl="0" marL="914400" rtl="0" algn="l">
              <a:lnSpc>
                <a:spcPct val="115000"/>
              </a:lnSpc>
              <a:spcBef>
                <a:spcPts val="1000"/>
              </a:spcBef>
              <a:spcAft>
                <a:spcPts val="0"/>
              </a:spcAft>
              <a:buClr>
                <a:schemeClr val="dk1"/>
              </a:buClr>
              <a:buSzPts val="1600"/>
              <a:buAutoNum type="arabicPeriod"/>
            </a:pPr>
            <a:r>
              <a:rPr lang="en" sz="1600">
                <a:solidFill>
                  <a:schemeClr val="dk1"/>
                </a:solidFill>
                <a:highlight>
                  <a:schemeClr val="lt1"/>
                </a:highlight>
              </a:rPr>
              <a:t>Trained on phase-folded lightcurves (~59% acc, ~36% recall, F1 ~0.23)</a:t>
            </a:r>
            <a:endParaRPr sz="1600">
              <a:solidFill>
                <a:schemeClr val="dk1"/>
              </a:solidFill>
              <a:highlight>
                <a:srgbClr val="FFFFFF"/>
              </a:highlight>
            </a:endParaRPr>
          </a:p>
          <a:p>
            <a:pPr indent="0" lvl="0" marL="0" rtl="0" algn="l">
              <a:lnSpc>
                <a:spcPct val="115000"/>
              </a:lnSpc>
              <a:spcBef>
                <a:spcPts val="1000"/>
              </a:spcBef>
              <a:spcAft>
                <a:spcPts val="0"/>
              </a:spcAft>
              <a:buNone/>
            </a:pPr>
            <a:r>
              <a:rPr b="1" lang="en" sz="1600">
                <a:solidFill>
                  <a:schemeClr val="dk1"/>
                </a:solidFill>
                <a:highlight>
                  <a:srgbClr val="FFFFFF"/>
                </a:highlight>
              </a:rPr>
              <a:t>Single-channel convolutional network</a:t>
            </a:r>
            <a:endParaRPr sz="1600">
              <a:solidFill>
                <a:schemeClr val="dk1"/>
              </a:solidFill>
              <a:highlight>
                <a:srgbClr val="FFFFFF"/>
              </a:highlight>
            </a:endParaRPr>
          </a:p>
          <a:p>
            <a:pPr indent="-330200" lvl="0" marL="914400" rtl="0" algn="l">
              <a:lnSpc>
                <a:spcPct val="115000"/>
              </a:lnSpc>
              <a:spcBef>
                <a:spcPts val="1000"/>
              </a:spcBef>
              <a:spcAft>
                <a:spcPts val="0"/>
              </a:spcAft>
              <a:buClr>
                <a:schemeClr val="dk1"/>
              </a:buClr>
              <a:buSzPts val="1600"/>
              <a:buAutoNum type="arabicPeriod"/>
            </a:pPr>
            <a:r>
              <a:rPr lang="en" sz="1600">
                <a:solidFill>
                  <a:schemeClr val="dk1"/>
                </a:solidFill>
                <a:highlight>
                  <a:srgbClr val="FFFFFF"/>
                </a:highlight>
              </a:rPr>
              <a:t>Trained on phase-folded lightcurves </a:t>
            </a:r>
            <a:r>
              <a:rPr lang="en" sz="1600">
                <a:solidFill>
                  <a:schemeClr val="dk1"/>
                </a:solidFill>
                <a:highlight>
                  <a:schemeClr val="lt1"/>
                </a:highlight>
              </a:rPr>
              <a:t> (~57% acc, ~54% recall, F1~0.28)</a:t>
            </a:r>
            <a:endParaRPr sz="1600">
              <a:solidFill>
                <a:schemeClr val="dk1"/>
              </a:solidFill>
              <a:highlight>
                <a:srgbClr val="FFFFFF"/>
              </a:highlight>
            </a:endParaRPr>
          </a:p>
          <a:p>
            <a:pPr indent="0" lvl="0" marL="0" rtl="0" algn="l">
              <a:lnSpc>
                <a:spcPct val="115000"/>
              </a:lnSpc>
              <a:spcBef>
                <a:spcPts val="1000"/>
              </a:spcBef>
              <a:spcAft>
                <a:spcPts val="0"/>
              </a:spcAft>
              <a:buNone/>
            </a:pPr>
            <a:r>
              <a:rPr b="1" lang="en" sz="1600">
                <a:solidFill>
                  <a:schemeClr val="dk1"/>
                </a:solidFill>
                <a:highlight>
                  <a:srgbClr val="FFFFFF"/>
                </a:highlight>
              </a:rPr>
              <a:t>Double-channel convolutional networks</a:t>
            </a:r>
            <a:endParaRPr sz="1600">
              <a:solidFill>
                <a:schemeClr val="dk1"/>
              </a:solidFill>
              <a:highlight>
                <a:srgbClr val="FFFFFF"/>
              </a:highlight>
            </a:endParaRPr>
          </a:p>
          <a:p>
            <a:pPr indent="-330200" lvl="0" marL="914400" rtl="0" algn="l">
              <a:lnSpc>
                <a:spcPct val="115000"/>
              </a:lnSpc>
              <a:spcBef>
                <a:spcPts val="1000"/>
              </a:spcBef>
              <a:spcAft>
                <a:spcPts val="0"/>
              </a:spcAft>
              <a:buClr>
                <a:schemeClr val="dk1"/>
              </a:buClr>
              <a:buSzPts val="1600"/>
              <a:buAutoNum type="arabicPeriod"/>
            </a:pPr>
            <a:r>
              <a:rPr lang="en" sz="1600">
                <a:solidFill>
                  <a:schemeClr val="dk1"/>
                </a:solidFill>
                <a:highlight>
                  <a:srgbClr val="FFFFFF"/>
                </a:highlight>
              </a:rPr>
              <a:t>Trained on phase-folded lightcurves and phase-steps</a:t>
            </a:r>
            <a:endParaRPr sz="1600">
              <a:solidFill>
                <a:schemeClr val="dk1"/>
              </a:solidFill>
              <a:highlight>
                <a:srgbClr val="FFFFFF"/>
              </a:highlight>
            </a:endParaRPr>
          </a:p>
          <a:p>
            <a:pPr indent="0" lvl="0" marL="0" rtl="0" algn="l">
              <a:lnSpc>
                <a:spcPct val="115000"/>
              </a:lnSpc>
              <a:spcBef>
                <a:spcPts val="1000"/>
              </a:spcBef>
              <a:spcAft>
                <a:spcPts val="0"/>
              </a:spcAft>
              <a:buNone/>
            </a:pPr>
            <a:r>
              <a:rPr lang="en" sz="1600">
                <a:solidFill>
                  <a:schemeClr val="dk1"/>
                </a:solidFill>
                <a:highlight>
                  <a:srgbClr val="FFFFFF"/>
                </a:highlight>
              </a:rPr>
              <a:t>		Significantly better (still poor, ~62%) accuracy, </a:t>
            </a:r>
            <a:r>
              <a:rPr lang="en" sz="1600">
                <a:solidFill>
                  <a:schemeClr val="dk1"/>
                </a:solidFill>
                <a:highlight>
                  <a:srgbClr val="FFFFFF"/>
                </a:highlight>
              </a:rPr>
              <a:t>excellent</a:t>
            </a:r>
            <a:r>
              <a:rPr lang="en" sz="1600">
                <a:solidFill>
                  <a:schemeClr val="dk1"/>
                </a:solidFill>
                <a:highlight>
                  <a:srgbClr val="FFFFFF"/>
                </a:highlight>
              </a:rPr>
              <a:t> recall (~99%). F1 of ~0.36       </a:t>
            </a:r>
            <a:endParaRPr sz="1600">
              <a:solidFill>
                <a:schemeClr val="dk1"/>
              </a:solidFill>
              <a:highlight>
                <a:srgbClr val="FFFFFF"/>
              </a:highlight>
            </a:endParaRPr>
          </a:p>
          <a:p>
            <a:pPr indent="0" lvl="0" marL="0" rtl="0" algn="l">
              <a:lnSpc>
                <a:spcPct val="115000"/>
              </a:lnSpc>
              <a:spcBef>
                <a:spcPts val="0"/>
              </a:spcBef>
              <a:spcAft>
                <a:spcPts val="0"/>
              </a:spcAft>
              <a:buNone/>
            </a:pPr>
            <a:r>
              <a:rPr lang="en" sz="1600">
                <a:solidFill>
                  <a:schemeClr val="dk1"/>
                </a:solidFill>
                <a:highlight>
                  <a:srgbClr val="FFFFFF"/>
                </a:highlight>
              </a:rPr>
              <a:t>                Could this be improved further by other models?</a:t>
            </a:r>
            <a:endParaRPr sz="1600">
              <a:solidFill>
                <a:schemeClr val="dk1"/>
              </a:solidFill>
              <a:highlight>
                <a:srgbClr val="FFFFFF"/>
              </a:highlight>
            </a:endParaRPr>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77"/>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 - architectures used</a:t>
            </a:r>
            <a:endParaRPr/>
          </a:p>
        </p:txBody>
      </p:sp>
      <p:cxnSp>
        <p:nvCxnSpPr>
          <p:cNvPr id="743" name="Google Shape;743;p77"/>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744" name="Google Shape;744;p77"/>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highlight>
                  <a:schemeClr val="lt1"/>
                </a:highlight>
              </a:rPr>
              <a:t>Linear networks</a:t>
            </a:r>
            <a:endParaRPr b="1" sz="1600">
              <a:solidFill>
                <a:schemeClr val="dk1"/>
              </a:solidFill>
              <a:highlight>
                <a:schemeClr val="lt1"/>
              </a:highlight>
            </a:endParaRPr>
          </a:p>
          <a:p>
            <a:pPr indent="-330200" lvl="0" marL="914400" rtl="0" algn="l">
              <a:lnSpc>
                <a:spcPct val="115000"/>
              </a:lnSpc>
              <a:spcBef>
                <a:spcPts val="1000"/>
              </a:spcBef>
              <a:spcAft>
                <a:spcPts val="0"/>
              </a:spcAft>
              <a:buClr>
                <a:schemeClr val="dk1"/>
              </a:buClr>
              <a:buSzPts val="1600"/>
              <a:buAutoNum type="arabicPeriod"/>
            </a:pPr>
            <a:r>
              <a:rPr lang="en" sz="1600">
                <a:solidFill>
                  <a:schemeClr val="dk1"/>
                </a:solidFill>
                <a:highlight>
                  <a:schemeClr val="lt1"/>
                </a:highlight>
              </a:rPr>
              <a:t>Trained on full lightcurves (~45% acc, ~29% recall, F1~0.19)</a:t>
            </a:r>
            <a:endParaRPr sz="1600">
              <a:solidFill>
                <a:schemeClr val="dk1"/>
              </a:solidFill>
              <a:highlight>
                <a:schemeClr val="lt1"/>
              </a:highlight>
            </a:endParaRPr>
          </a:p>
          <a:p>
            <a:pPr indent="-330200" lvl="0" marL="914400" rtl="0" algn="l">
              <a:lnSpc>
                <a:spcPct val="115000"/>
              </a:lnSpc>
              <a:spcBef>
                <a:spcPts val="1000"/>
              </a:spcBef>
              <a:spcAft>
                <a:spcPts val="0"/>
              </a:spcAft>
              <a:buClr>
                <a:schemeClr val="dk1"/>
              </a:buClr>
              <a:buSzPts val="1600"/>
              <a:buAutoNum type="arabicPeriod"/>
            </a:pPr>
            <a:r>
              <a:rPr lang="en" sz="1600">
                <a:solidFill>
                  <a:schemeClr val="dk1"/>
                </a:solidFill>
                <a:highlight>
                  <a:schemeClr val="lt1"/>
                </a:highlight>
              </a:rPr>
              <a:t>Trained on phase-folded lightcurves (~59% acc, ~36% recall, F1 ~0.23)</a:t>
            </a:r>
            <a:endParaRPr sz="1600">
              <a:solidFill>
                <a:schemeClr val="dk1"/>
              </a:solidFill>
              <a:highlight>
                <a:schemeClr val="lt1"/>
              </a:highlight>
            </a:endParaRPr>
          </a:p>
          <a:p>
            <a:pPr indent="0" lvl="0" marL="0" rtl="0" algn="l">
              <a:lnSpc>
                <a:spcPct val="115000"/>
              </a:lnSpc>
              <a:spcBef>
                <a:spcPts val="1000"/>
              </a:spcBef>
              <a:spcAft>
                <a:spcPts val="0"/>
              </a:spcAft>
              <a:buNone/>
            </a:pPr>
            <a:r>
              <a:rPr b="1" lang="en" sz="1600">
                <a:solidFill>
                  <a:schemeClr val="dk1"/>
                </a:solidFill>
                <a:highlight>
                  <a:schemeClr val="lt1"/>
                </a:highlight>
              </a:rPr>
              <a:t>Single-channel convolutional network</a:t>
            </a:r>
            <a:endParaRPr sz="1600">
              <a:solidFill>
                <a:schemeClr val="dk1"/>
              </a:solidFill>
              <a:highlight>
                <a:schemeClr val="lt1"/>
              </a:highlight>
            </a:endParaRPr>
          </a:p>
          <a:p>
            <a:pPr indent="-330200" lvl="0" marL="914400" rtl="0" algn="l">
              <a:lnSpc>
                <a:spcPct val="115000"/>
              </a:lnSpc>
              <a:spcBef>
                <a:spcPts val="1000"/>
              </a:spcBef>
              <a:spcAft>
                <a:spcPts val="0"/>
              </a:spcAft>
              <a:buClr>
                <a:schemeClr val="dk1"/>
              </a:buClr>
              <a:buSzPts val="1600"/>
              <a:buAutoNum type="arabicPeriod"/>
            </a:pPr>
            <a:r>
              <a:rPr lang="en" sz="1600">
                <a:solidFill>
                  <a:schemeClr val="dk1"/>
                </a:solidFill>
                <a:highlight>
                  <a:schemeClr val="lt1"/>
                </a:highlight>
              </a:rPr>
              <a:t>Trained on phase-folded lightcurves  (~57% acc, ~54% recall, F1~0.28)</a:t>
            </a:r>
            <a:endParaRPr b="1" sz="1600">
              <a:solidFill>
                <a:schemeClr val="dk1"/>
              </a:solidFill>
              <a:highlight>
                <a:srgbClr val="FFFFFF"/>
              </a:highlight>
            </a:endParaRPr>
          </a:p>
          <a:p>
            <a:pPr indent="0" lvl="0" marL="0" rtl="0" algn="l">
              <a:lnSpc>
                <a:spcPct val="115000"/>
              </a:lnSpc>
              <a:spcBef>
                <a:spcPts val="1000"/>
              </a:spcBef>
              <a:spcAft>
                <a:spcPts val="0"/>
              </a:spcAft>
              <a:buNone/>
            </a:pPr>
            <a:r>
              <a:rPr b="1" lang="en" sz="1600">
                <a:solidFill>
                  <a:schemeClr val="dk1"/>
                </a:solidFill>
                <a:highlight>
                  <a:srgbClr val="FFFFFF"/>
                </a:highlight>
              </a:rPr>
              <a:t>Double-channel convolutional networks</a:t>
            </a:r>
            <a:endParaRPr sz="1600">
              <a:solidFill>
                <a:schemeClr val="dk1"/>
              </a:solidFill>
              <a:highlight>
                <a:srgbClr val="FFFFFF"/>
              </a:highlight>
            </a:endParaRPr>
          </a:p>
          <a:p>
            <a:pPr indent="-330200" lvl="0" marL="914400" rtl="0" algn="l">
              <a:lnSpc>
                <a:spcPct val="115000"/>
              </a:lnSpc>
              <a:spcBef>
                <a:spcPts val="1000"/>
              </a:spcBef>
              <a:spcAft>
                <a:spcPts val="0"/>
              </a:spcAft>
              <a:buClr>
                <a:schemeClr val="dk1"/>
              </a:buClr>
              <a:buSzPts val="1600"/>
              <a:buAutoNum type="arabicPeriod"/>
            </a:pPr>
            <a:r>
              <a:rPr lang="en" sz="1600">
                <a:solidFill>
                  <a:schemeClr val="dk1"/>
                </a:solidFill>
                <a:highlight>
                  <a:srgbClr val="FFFFFF"/>
                </a:highlight>
              </a:rPr>
              <a:t>Trained on phase-folded curves and phase-steps </a:t>
            </a:r>
            <a:r>
              <a:rPr lang="en" sz="1600">
                <a:solidFill>
                  <a:schemeClr val="dk1"/>
                </a:solidFill>
                <a:highlight>
                  <a:schemeClr val="lt1"/>
                </a:highlight>
              </a:rPr>
              <a:t>(~62% acc, ~99% recall, F1~0.32)</a:t>
            </a:r>
            <a:endParaRPr sz="1600">
              <a:solidFill>
                <a:schemeClr val="dk1"/>
              </a:solidFill>
              <a:highlight>
                <a:srgbClr val="FFFFFF"/>
              </a:highlight>
            </a:endParaRPr>
          </a:p>
          <a:p>
            <a:pPr indent="0" lvl="0" marL="0" rtl="0" algn="l">
              <a:lnSpc>
                <a:spcPct val="115000"/>
              </a:lnSpc>
              <a:spcBef>
                <a:spcPts val="1000"/>
              </a:spcBef>
              <a:spcAft>
                <a:spcPts val="0"/>
              </a:spcAft>
              <a:buNone/>
            </a:pPr>
            <a:r>
              <a:rPr b="1" lang="en" sz="1600">
                <a:solidFill>
                  <a:schemeClr val="dk1"/>
                </a:solidFill>
                <a:highlight>
                  <a:srgbClr val="FFFFFF"/>
                </a:highlight>
              </a:rPr>
              <a:t>LSTM (type of RNN) network</a:t>
            </a:r>
            <a:endParaRPr b="1" sz="1600">
              <a:solidFill>
                <a:schemeClr val="dk1"/>
              </a:solidFill>
              <a:highlight>
                <a:srgbClr val="FFFFFF"/>
              </a:highlight>
            </a:endParaRPr>
          </a:p>
          <a:p>
            <a:pPr indent="-330200" lvl="0" marL="914400" rtl="0" algn="l">
              <a:lnSpc>
                <a:spcPct val="115000"/>
              </a:lnSpc>
              <a:spcBef>
                <a:spcPts val="1000"/>
              </a:spcBef>
              <a:spcAft>
                <a:spcPts val="0"/>
              </a:spcAft>
              <a:buClr>
                <a:schemeClr val="dk1"/>
              </a:buClr>
              <a:buSzPts val="1600"/>
              <a:buAutoNum type="arabicPeriod"/>
            </a:pPr>
            <a:r>
              <a:rPr lang="en" sz="1600">
                <a:solidFill>
                  <a:schemeClr val="dk1"/>
                </a:solidFill>
                <a:highlight>
                  <a:srgbClr val="FFFFFF"/>
                </a:highlight>
              </a:rPr>
              <a:t>Trained on phase-folded lightcurves</a:t>
            </a:r>
            <a:endParaRPr sz="1600">
              <a:solidFill>
                <a:schemeClr val="dk1"/>
              </a:solidFill>
              <a:highlight>
                <a:srgbClr val="FFFFFF"/>
              </a:highlight>
            </a:endParaRPr>
          </a:p>
          <a:p>
            <a:pPr indent="0" lvl="0" marL="914400" rtl="0" algn="l">
              <a:lnSpc>
                <a:spcPct val="115000"/>
              </a:lnSpc>
              <a:spcBef>
                <a:spcPts val="1000"/>
              </a:spcBef>
              <a:spcAft>
                <a:spcPts val="0"/>
              </a:spcAft>
              <a:buNone/>
            </a:pPr>
            <a:r>
              <a:rPr lang="en" sz="1600">
                <a:solidFill>
                  <a:schemeClr val="dk1"/>
                </a:solidFill>
                <a:highlight>
                  <a:srgbClr val="FFFFFF"/>
                </a:highlight>
              </a:rPr>
              <a:t>Total accuracy way down to ~49%, but recall ~100%. F1 ~0.33.</a:t>
            </a:r>
            <a:endParaRPr sz="1600">
              <a:solidFill>
                <a:schemeClr val="dk1"/>
              </a:solidFill>
              <a:highlight>
                <a:srgbClr val="FFFFFF"/>
              </a:highlight>
            </a:endParaRPr>
          </a:p>
          <a:p>
            <a:pPr indent="0" lvl="0" marL="0" rtl="0" algn="l">
              <a:lnSpc>
                <a:spcPct val="115000"/>
              </a:lnSpc>
              <a:spcBef>
                <a:spcPts val="1000"/>
              </a:spcBef>
              <a:spcAft>
                <a:spcPts val="0"/>
              </a:spcAft>
              <a:buNone/>
            </a:pPr>
            <a:r>
              <a:t/>
            </a:r>
            <a:endParaRPr sz="1600">
              <a:solidFill>
                <a:schemeClr val="dk1"/>
              </a:solidFill>
              <a:highlight>
                <a:srgbClr val="FFFFFF"/>
              </a:highlight>
            </a:endParaRPr>
          </a:p>
          <a:p>
            <a:pPr indent="0" lvl="0" marL="45720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78"/>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 - architectures used</a:t>
            </a:r>
            <a:endParaRPr/>
          </a:p>
        </p:txBody>
      </p:sp>
      <p:cxnSp>
        <p:nvCxnSpPr>
          <p:cNvPr id="750" name="Google Shape;750;p78"/>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751" name="Google Shape;751;p78"/>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highlight>
                  <a:schemeClr val="lt1"/>
                </a:highlight>
              </a:rPr>
              <a:t>Linear networks</a:t>
            </a:r>
            <a:endParaRPr b="1" sz="1600">
              <a:solidFill>
                <a:schemeClr val="dk1"/>
              </a:solidFill>
              <a:highlight>
                <a:schemeClr val="lt1"/>
              </a:highlight>
            </a:endParaRPr>
          </a:p>
          <a:p>
            <a:pPr indent="-330200" lvl="0" marL="914400" rtl="0" algn="l">
              <a:lnSpc>
                <a:spcPct val="115000"/>
              </a:lnSpc>
              <a:spcBef>
                <a:spcPts val="1000"/>
              </a:spcBef>
              <a:spcAft>
                <a:spcPts val="0"/>
              </a:spcAft>
              <a:buClr>
                <a:schemeClr val="dk1"/>
              </a:buClr>
              <a:buSzPts val="1600"/>
              <a:buAutoNum type="arabicPeriod"/>
            </a:pPr>
            <a:r>
              <a:rPr lang="en" sz="1600">
                <a:solidFill>
                  <a:schemeClr val="dk1"/>
                </a:solidFill>
                <a:highlight>
                  <a:schemeClr val="lt1"/>
                </a:highlight>
              </a:rPr>
              <a:t>Trained on full lightcurves </a:t>
            </a:r>
            <a:r>
              <a:rPr lang="en" sz="1600">
                <a:solidFill>
                  <a:schemeClr val="dk1"/>
                </a:solidFill>
                <a:highlight>
                  <a:schemeClr val="lt1"/>
                </a:highlight>
              </a:rPr>
              <a:t>(~45% acc, ~29% recall, F1~0.19)</a:t>
            </a:r>
            <a:endParaRPr sz="1600">
              <a:solidFill>
                <a:schemeClr val="dk1"/>
              </a:solidFill>
              <a:highlight>
                <a:schemeClr val="lt1"/>
              </a:highlight>
            </a:endParaRPr>
          </a:p>
          <a:p>
            <a:pPr indent="-330200" lvl="0" marL="914400" rtl="0" algn="l">
              <a:lnSpc>
                <a:spcPct val="115000"/>
              </a:lnSpc>
              <a:spcBef>
                <a:spcPts val="1000"/>
              </a:spcBef>
              <a:spcAft>
                <a:spcPts val="0"/>
              </a:spcAft>
              <a:buClr>
                <a:schemeClr val="dk1"/>
              </a:buClr>
              <a:buSzPts val="1600"/>
              <a:buAutoNum type="arabicPeriod"/>
            </a:pPr>
            <a:r>
              <a:rPr lang="en" sz="1600">
                <a:solidFill>
                  <a:schemeClr val="dk1"/>
                </a:solidFill>
                <a:highlight>
                  <a:schemeClr val="lt1"/>
                </a:highlight>
              </a:rPr>
              <a:t>Trained on phase-folded lightcurves </a:t>
            </a:r>
            <a:r>
              <a:rPr lang="en" sz="1600">
                <a:solidFill>
                  <a:schemeClr val="dk1"/>
                </a:solidFill>
                <a:highlight>
                  <a:schemeClr val="lt1"/>
                </a:highlight>
              </a:rPr>
              <a:t>(~59% acc, ~36% recall, F1 ~0.23)</a:t>
            </a:r>
            <a:endParaRPr sz="1600">
              <a:solidFill>
                <a:schemeClr val="dk1"/>
              </a:solidFill>
              <a:highlight>
                <a:schemeClr val="lt1"/>
              </a:highlight>
            </a:endParaRPr>
          </a:p>
          <a:p>
            <a:pPr indent="0" lvl="0" marL="0" rtl="0" algn="l">
              <a:lnSpc>
                <a:spcPct val="115000"/>
              </a:lnSpc>
              <a:spcBef>
                <a:spcPts val="1000"/>
              </a:spcBef>
              <a:spcAft>
                <a:spcPts val="0"/>
              </a:spcAft>
              <a:buNone/>
            </a:pPr>
            <a:r>
              <a:rPr b="1" lang="en" sz="1600">
                <a:solidFill>
                  <a:schemeClr val="dk1"/>
                </a:solidFill>
                <a:highlight>
                  <a:schemeClr val="lt1"/>
                </a:highlight>
              </a:rPr>
              <a:t>Single-channel convolutional network</a:t>
            </a:r>
            <a:endParaRPr sz="1600">
              <a:solidFill>
                <a:schemeClr val="dk1"/>
              </a:solidFill>
              <a:highlight>
                <a:schemeClr val="lt1"/>
              </a:highlight>
            </a:endParaRPr>
          </a:p>
          <a:p>
            <a:pPr indent="-330200" lvl="0" marL="914400" rtl="0" algn="l">
              <a:lnSpc>
                <a:spcPct val="115000"/>
              </a:lnSpc>
              <a:spcBef>
                <a:spcPts val="1000"/>
              </a:spcBef>
              <a:spcAft>
                <a:spcPts val="0"/>
              </a:spcAft>
              <a:buClr>
                <a:schemeClr val="dk1"/>
              </a:buClr>
              <a:buSzPts val="1600"/>
              <a:buAutoNum type="arabicPeriod"/>
            </a:pPr>
            <a:r>
              <a:rPr lang="en" sz="1600">
                <a:solidFill>
                  <a:schemeClr val="dk1"/>
                </a:solidFill>
                <a:highlight>
                  <a:schemeClr val="lt1"/>
                </a:highlight>
              </a:rPr>
              <a:t>Trained on phase-folded lightcurves  </a:t>
            </a:r>
            <a:r>
              <a:rPr lang="en" sz="1600">
                <a:solidFill>
                  <a:schemeClr val="dk1"/>
                </a:solidFill>
                <a:highlight>
                  <a:schemeClr val="lt1"/>
                </a:highlight>
              </a:rPr>
              <a:t>(~57% acc, ~54% recall, F1~0.28)</a:t>
            </a:r>
            <a:endParaRPr b="1" sz="1600">
              <a:solidFill>
                <a:schemeClr val="dk1"/>
              </a:solidFill>
              <a:highlight>
                <a:srgbClr val="FFFFFF"/>
              </a:highlight>
            </a:endParaRPr>
          </a:p>
          <a:p>
            <a:pPr indent="0" lvl="0" marL="0" rtl="0" algn="l">
              <a:lnSpc>
                <a:spcPct val="115000"/>
              </a:lnSpc>
              <a:spcBef>
                <a:spcPts val="1000"/>
              </a:spcBef>
              <a:spcAft>
                <a:spcPts val="0"/>
              </a:spcAft>
              <a:buNone/>
            </a:pPr>
            <a:r>
              <a:rPr b="1" lang="en" sz="1600">
                <a:solidFill>
                  <a:schemeClr val="dk1"/>
                </a:solidFill>
                <a:highlight>
                  <a:srgbClr val="FFFFFF"/>
                </a:highlight>
              </a:rPr>
              <a:t>Double-channel convolutional networks</a:t>
            </a:r>
            <a:endParaRPr sz="1600">
              <a:solidFill>
                <a:schemeClr val="dk1"/>
              </a:solidFill>
              <a:highlight>
                <a:srgbClr val="FFFFFF"/>
              </a:highlight>
            </a:endParaRPr>
          </a:p>
          <a:p>
            <a:pPr indent="-330200" lvl="0" marL="914400" rtl="0" algn="l">
              <a:lnSpc>
                <a:spcPct val="115000"/>
              </a:lnSpc>
              <a:spcBef>
                <a:spcPts val="1000"/>
              </a:spcBef>
              <a:spcAft>
                <a:spcPts val="0"/>
              </a:spcAft>
              <a:buClr>
                <a:schemeClr val="dk1"/>
              </a:buClr>
              <a:buSzPts val="1600"/>
              <a:buAutoNum type="arabicPeriod"/>
            </a:pPr>
            <a:r>
              <a:rPr lang="en" sz="1600">
                <a:solidFill>
                  <a:schemeClr val="dk1"/>
                </a:solidFill>
                <a:highlight>
                  <a:srgbClr val="FFFFFF"/>
                </a:highlight>
              </a:rPr>
              <a:t>Trained on phase-folded curves and phase-steps </a:t>
            </a:r>
            <a:r>
              <a:rPr lang="en" sz="1600">
                <a:solidFill>
                  <a:schemeClr val="dk1"/>
                </a:solidFill>
                <a:highlight>
                  <a:schemeClr val="lt1"/>
                </a:highlight>
              </a:rPr>
              <a:t>(~62% acc, ~99% recall, F1~0.32)</a:t>
            </a:r>
            <a:endParaRPr sz="1600">
              <a:solidFill>
                <a:schemeClr val="dk1"/>
              </a:solidFill>
              <a:highlight>
                <a:srgbClr val="FFFFFF"/>
              </a:highlight>
            </a:endParaRPr>
          </a:p>
          <a:p>
            <a:pPr indent="0" lvl="0" marL="0" rtl="0" algn="l">
              <a:lnSpc>
                <a:spcPct val="115000"/>
              </a:lnSpc>
              <a:spcBef>
                <a:spcPts val="1000"/>
              </a:spcBef>
              <a:spcAft>
                <a:spcPts val="0"/>
              </a:spcAft>
              <a:buNone/>
            </a:pPr>
            <a:r>
              <a:rPr b="1" lang="en" sz="1600">
                <a:solidFill>
                  <a:schemeClr val="dk1"/>
                </a:solidFill>
                <a:highlight>
                  <a:srgbClr val="FFFFFF"/>
                </a:highlight>
              </a:rPr>
              <a:t>LSTM (type of RNN) network</a:t>
            </a:r>
            <a:endParaRPr b="1" sz="1600">
              <a:solidFill>
                <a:schemeClr val="dk1"/>
              </a:solidFill>
              <a:highlight>
                <a:srgbClr val="FFFFFF"/>
              </a:highlight>
            </a:endParaRPr>
          </a:p>
          <a:p>
            <a:pPr indent="-330200" lvl="0" marL="914400" rtl="0" algn="l">
              <a:lnSpc>
                <a:spcPct val="115000"/>
              </a:lnSpc>
              <a:spcBef>
                <a:spcPts val="1000"/>
              </a:spcBef>
              <a:spcAft>
                <a:spcPts val="0"/>
              </a:spcAft>
              <a:buClr>
                <a:schemeClr val="dk1"/>
              </a:buClr>
              <a:buSzPts val="1600"/>
              <a:buAutoNum type="arabicPeriod"/>
            </a:pPr>
            <a:r>
              <a:rPr lang="en" sz="1600">
                <a:solidFill>
                  <a:schemeClr val="dk1"/>
                </a:solidFill>
                <a:highlight>
                  <a:srgbClr val="FFFFFF"/>
                </a:highlight>
              </a:rPr>
              <a:t>Trained on phase-folded lightcurves </a:t>
            </a:r>
            <a:r>
              <a:rPr lang="en" sz="1600">
                <a:solidFill>
                  <a:schemeClr val="dk1"/>
                </a:solidFill>
                <a:highlight>
                  <a:schemeClr val="lt1"/>
                </a:highlight>
              </a:rPr>
              <a:t>(~49% acc, ~100% recall, F1~0.33)</a:t>
            </a:r>
            <a:endParaRPr sz="1600">
              <a:solidFill>
                <a:schemeClr val="dk1"/>
              </a:solidFill>
              <a:highlight>
                <a:srgbClr val="FFFFFF"/>
              </a:highlight>
            </a:endParaRPr>
          </a:p>
          <a:p>
            <a:pPr indent="0" lvl="0" marL="914400" rtl="0" algn="l">
              <a:lnSpc>
                <a:spcPct val="115000"/>
              </a:lnSpc>
              <a:spcBef>
                <a:spcPts val="1000"/>
              </a:spcBef>
              <a:spcAft>
                <a:spcPts val="0"/>
              </a:spcAft>
              <a:buNone/>
            </a:pPr>
            <a:r>
              <a:t/>
            </a:r>
            <a:endParaRPr sz="1600">
              <a:solidFill>
                <a:schemeClr val="dk1"/>
              </a:solidFill>
              <a:highlight>
                <a:srgbClr val="FFFFFF"/>
              </a:highlight>
            </a:endParaRPr>
          </a:p>
          <a:p>
            <a:pPr indent="0" lvl="0" marL="0" rtl="0" algn="l">
              <a:lnSpc>
                <a:spcPct val="115000"/>
              </a:lnSpc>
              <a:spcBef>
                <a:spcPts val="1000"/>
              </a:spcBef>
              <a:spcAft>
                <a:spcPts val="0"/>
              </a:spcAft>
              <a:buNone/>
            </a:pPr>
            <a:r>
              <a:t/>
            </a:r>
            <a:endParaRPr sz="1600">
              <a:solidFill>
                <a:schemeClr val="dk1"/>
              </a:solidFill>
              <a:highlight>
                <a:srgbClr val="FFFFFF"/>
              </a:highlight>
            </a:endParaRPr>
          </a:p>
          <a:p>
            <a:pPr indent="0" lvl="0" marL="45720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79"/>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 - overall thoughts</a:t>
            </a:r>
            <a:endParaRPr/>
          </a:p>
        </p:txBody>
      </p:sp>
      <p:cxnSp>
        <p:nvCxnSpPr>
          <p:cNvPr id="757" name="Google Shape;757;p79"/>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758" name="Google Shape;758;p79"/>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highlight>
                  <a:srgbClr val="FFFFFF"/>
                </a:highlight>
              </a:rPr>
              <a:t>LSTM has the best F1 and recall</a:t>
            </a:r>
            <a:endParaRPr sz="1600">
              <a:solidFill>
                <a:schemeClr val="dk1"/>
              </a:solidFill>
              <a:highlight>
                <a:srgbClr val="FFFFFF"/>
              </a:highlight>
            </a:endParaRPr>
          </a:p>
          <a:p>
            <a:pPr indent="-330200" lvl="1" marL="914400" rtl="0" algn="l">
              <a:lnSpc>
                <a:spcPct val="115000"/>
              </a:lnSpc>
              <a:spcBef>
                <a:spcPts val="1000"/>
              </a:spcBef>
              <a:spcAft>
                <a:spcPts val="0"/>
              </a:spcAft>
              <a:buClr>
                <a:schemeClr val="dk1"/>
              </a:buClr>
              <a:buSzPts val="1600"/>
              <a:buChar char="◆"/>
            </a:pPr>
            <a:r>
              <a:rPr lang="en" sz="1600">
                <a:solidFill>
                  <a:schemeClr val="dk1"/>
                </a:solidFill>
                <a:highlight>
                  <a:srgbClr val="FFFFFF"/>
                </a:highlight>
              </a:rPr>
              <a:t>But super low accuracy likely means we are just predicting way to many transits</a:t>
            </a:r>
            <a:endParaRPr sz="1600">
              <a:solidFill>
                <a:schemeClr val="dk1"/>
              </a:solidFill>
              <a:highlight>
                <a:srgbClr val="FFFFFF"/>
              </a:highlight>
            </a:endParaRPr>
          </a:p>
          <a:p>
            <a:pPr indent="-330200" lvl="0" marL="457200" rtl="0" algn="l">
              <a:lnSpc>
                <a:spcPct val="115000"/>
              </a:lnSpc>
              <a:spcBef>
                <a:spcPts val="1000"/>
              </a:spcBef>
              <a:spcAft>
                <a:spcPts val="0"/>
              </a:spcAft>
              <a:buClr>
                <a:schemeClr val="dk1"/>
              </a:buClr>
              <a:buSzPts val="1600"/>
              <a:buChar char="➔"/>
            </a:pPr>
            <a:r>
              <a:rPr lang="en" sz="1600">
                <a:solidFill>
                  <a:schemeClr val="dk1"/>
                </a:solidFill>
                <a:highlight>
                  <a:srgbClr val="FFFFFF"/>
                </a:highlight>
              </a:rPr>
              <a:t>2-channel CNN has much better accuracy and still </a:t>
            </a:r>
            <a:r>
              <a:rPr lang="en" sz="1600">
                <a:solidFill>
                  <a:schemeClr val="dk1"/>
                </a:solidFill>
                <a:highlight>
                  <a:srgbClr val="FFFFFF"/>
                </a:highlight>
              </a:rPr>
              <a:t>extremely</a:t>
            </a:r>
            <a:r>
              <a:rPr lang="en" sz="1600">
                <a:solidFill>
                  <a:schemeClr val="dk1"/>
                </a:solidFill>
                <a:highlight>
                  <a:srgbClr val="FFFFFF"/>
                </a:highlight>
              </a:rPr>
              <a:t> high recall. Similar F1.</a:t>
            </a:r>
            <a:endParaRPr sz="1600">
              <a:solidFill>
                <a:schemeClr val="dk1"/>
              </a:solidFill>
              <a:highlight>
                <a:srgbClr val="FFFFFF"/>
              </a:highlight>
            </a:endParaRPr>
          </a:p>
          <a:p>
            <a:pPr indent="-330200" lvl="1" marL="914400" rtl="0" algn="l">
              <a:lnSpc>
                <a:spcPct val="115000"/>
              </a:lnSpc>
              <a:spcBef>
                <a:spcPts val="1000"/>
              </a:spcBef>
              <a:spcAft>
                <a:spcPts val="0"/>
              </a:spcAft>
              <a:buClr>
                <a:schemeClr val="dk1"/>
              </a:buClr>
              <a:buSzPts val="1600"/>
              <a:buChar char="◆"/>
            </a:pPr>
            <a:r>
              <a:rPr lang="en" sz="1600">
                <a:solidFill>
                  <a:schemeClr val="dk1"/>
                </a:solidFill>
                <a:highlight>
                  <a:srgbClr val="FFFFFF"/>
                </a:highlight>
              </a:rPr>
              <a:t>Appears to be the best NN model so far</a:t>
            </a:r>
            <a:endParaRPr sz="1600">
              <a:solidFill>
                <a:schemeClr val="dk1"/>
              </a:solidFill>
              <a:highlight>
                <a:srgbClr val="FFFFFF"/>
              </a:highlight>
            </a:endParaRPr>
          </a:p>
          <a:p>
            <a:pPr indent="-330200" lvl="0" marL="457200" rtl="0" algn="l">
              <a:lnSpc>
                <a:spcPct val="115000"/>
              </a:lnSpc>
              <a:spcBef>
                <a:spcPts val="1000"/>
              </a:spcBef>
              <a:spcAft>
                <a:spcPts val="0"/>
              </a:spcAft>
              <a:buClr>
                <a:schemeClr val="dk1"/>
              </a:buClr>
              <a:buSzPts val="1600"/>
              <a:buChar char="➔"/>
            </a:pPr>
            <a:r>
              <a:rPr lang="en" sz="1600">
                <a:solidFill>
                  <a:schemeClr val="dk1"/>
                </a:solidFill>
                <a:highlight>
                  <a:srgbClr val="FFFFFF"/>
                </a:highlight>
              </a:rPr>
              <a:t>All NN models do worse than simpler algorithms, so we turn back to those to select our best model. </a:t>
            </a:r>
            <a:endParaRPr sz="1600">
              <a:solidFill>
                <a:schemeClr val="dk1"/>
              </a:solidFill>
              <a:highlight>
                <a:srgbClr val="FFFFFF"/>
              </a:highlight>
            </a:endParaRPr>
          </a:p>
          <a:p>
            <a:pPr indent="0" lvl="0" marL="0" rtl="0" algn="l">
              <a:lnSpc>
                <a:spcPct val="115000"/>
              </a:lnSpc>
              <a:spcBef>
                <a:spcPts val="1000"/>
              </a:spcBef>
              <a:spcAft>
                <a:spcPts val="0"/>
              </a:spcAft>
              <a:buNone/>
            </a:pPr>
            <a:r>
              <a:t/>
            </a:r>
            <a:endParaRPr sz="1600">
              <a:solidFill>
                <a:schemeClr val="dk1"/>
              </a:solidFill>
              <a:highlight>
                <a:srgbClr val="FFFFFF"/>
              </a:highlight>
            </a:endParaRPr>
          </a:p>
          <a:p>
            <a:pPr indent="0" lvl="0" marL="914400" rtl="0" algn="l">
              <a:lnSpc>
                <a:spcPct val="115000"/>
              </a:lnSpc>
              <a:spcBef>
                <a:spcPts val="1000"/>
              </a:spcBef>
              <a:spcAft>
                <a:spcPts val="0"/>
              </a:spcAft>
              <a:buNone/>
            </a:pPr>
            <a:r>
              <a:t/>
            </a:r>
            <a:endParaRPr sz="1600">
              <a:solidFill>
                <a:schemeClr val="dk1"/>
              </a:solidFill>
              <a:highlight>
                <a:srgbClr val="FFFFFF"/>
              </a:highlight>
            </a:endParaRPr>
          </a:p>
          <a:p>
            <a:pPr indent="0" lvl="0" marL="0" rtl="0" algn="l">
              <a:lnSpc>
                <a:spcPct val="115000"/>
              </a:lnSpc>
              <a:spcBef>
                <a:spcPts val="1000"/>
              </a:spcBef>
              <a:spcAft>
                <a:spcPts val="0"/>
              </a:spcAft>
              <a:buNone/>
            </a:pPr>
            <a:r>
              <a:t/>
            </a:r>
            <a:endParaRPr sz="1600">
              <a:solidFill>
                <a:schemeClr val="dk1"/>
              </a:solidFill>
              <a:highlight>
                <a:srgbClr val="FFFFFF"/>
              </a:highlight>
            </a:endParaRPr>
          </a:p>
          <a:p>
            <a:pPr indent="0" lvl="0" marL="457200" rtl="0" algn="l">
              <a:lnSpc>
                <a:spcPct val="115000"/>
              </a:lnSpc>
              <a:spcBef>
                <a:spcPts val="0"/>
              </a:spcBef>
              <a:spcAft>
                <a:spcPts val="0"/>
              </a:spcAft>
              <a:buNone/>
            </a:pPr>
            <a:r>
              <a:t/>
            </a:r>
            <a:endParaRPr sz="1600">
              <a:solidFill>
                <a:schemeClr val="dk1"/>
              </a:solidFill>
              <a:highlight>
                <a:srgbClr val="FFFFFF"/>
              </a:highlight>
            </a:endParaRPr>
          </a:p>
          <a:p>
            <a:pPr indent="0" lvl="0" marL="0" rtl="0" algn="l">
              <a:lnSpc>
                <a:spcPct val="115000"/>
              </a:lnSpc>
              <a:spcBef>
                <a:spcPts val="0"/>
              </a:spcBef>
              <a:spcAft>
                <a:spcPts val="0"/>
              </a:spcAft>
              <a:buNone/>
            </a:pPr>
            <a:r>
              <a:t/>
            </a:r>
            <a:endParaRPr sz="1600">
              <a:solidFill>
                <a:schemeClr val="dk1"/>
              </a:solidFill>
              <a:highlight>
                <a:srgbClr val="FFFFFF"/>
              </a:highlight>
            </a:endParaRPr>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2" name="Shape 762"/>
        <p:cNvGrpSpPr/>
        <p:nvPr/>
      </p:nvGrpSpPr>
      <p:grpSpPr>
        <a:xfrm>
          <a:off x="0" y="0"/>
          <a:ext cx="0" cy="0"/>
          <a:chOff x="0" y="0"/>
          <a:chExt cx="0" cy="0"/>
        </a:xfrm>
      </p:grpSpPr>
      <p:sp>
        <p:nvSpPr>
          <p:cNvPr id="763" name="Google Shape;763;p80"/>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selection</a:t>
            </a:r>
            <a:endParaRPr/>
          </a:p>
        </p:txBody>
      </p:sp>
      <p:cxnSp>
        <p:nvCxnSpPr>
          <p:cNvPr id="764" name="Google Shape;764;p80"/>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765" name="Google Shape;765;p80"/>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Feature selection in refers to the process of selecting a subset of relevant and significant features (input variables) from the original set of features in a dataset. Of various methods of feature selection we tired out Recursive feature selection(</a:t>
            </a:r>
            <a:r>
              <a:rPr lang="en" sz="1100"/>
              <a:t>RFE</a:t>
            </a:r>
            <a:r>
              <a:rPr lang="en" sz="1100"/>
              <a:t>) and Filter Method particularly </a:t>
            </a:r>
            <a:r>
              <a:rPr lang="en" sz="1100"/>
              <a:t>sklearn</a:t>
            </a:r>
            <a:r>
              <a:rPr lang="en" sz="1100"/>
              <a:t> </a:t>
            </a:r>
            <a:r>
              <a:rPr lang="en" sz="1100"/>
              <a:t>selectKBest</a:t>
            </a:r>
            <a:r>
              <a:rPr lang="en" sz="1100"/>
              <a: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solidFill>
                  <a:schemeClr val="dk1"/>
                </a:solidFill>
              </a:rPr>
              <a:t>Recursive feature selection(RFE)</a:t>
            </a:r>
            <a:r>
              <a:rPr lang="en" sz="1100">
                <a:solidFill>
                  <a:schemeClr val="dk1"/>
                </a:solidFill>
              </a:rPr>
              <a:t>: It is an iterative feature selection method that starts with all features and repeatedly removes the least important features based on a model's performance until a desired number of features is reached.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Since the number of features in our dataset was very large this method took too long to complete.</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en" sz="1100">
                <a:solidFill>
                  <a:schemeClr val="dk1"/>
                </a:solidFill>
              </a:rPr>
              <a:t>Filter Method</a:t>
            </a:r>
            <a:r>
              <a:rPr lang="en" sz="1100">
                <a:solidFill>
                  <a:schemeClr val="dk1"/>
                </a:solidFill>
              </a:rPr>
              <a:t>: Filter methods pick up the intrinsic properties of the features measured via univariate statistics instead of cross-validation performance. They evaluate the relevance of features based on their individual characteristics, such as correlation with the target variable or statistical tests like ANOVA or chi-square tests.</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We experimented with the SelectKBest API to reduce the number of features. We used the default scrore_function of f_classif. After trying different number of features the overall performance of the models did not improve.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81"/>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Best Model Performance: </a:t>
            </a:r>
            <a:r>
              <a:rPr lang="en"/>
              <a:t>Gradient Boost Classifier</a:t>
            </a:r>
            <a:endParaRPr/>
          </a:p>
        </p:txBody>
      </p:sp>
      <p:cxnSp>
        <p:nvCxnSpPr>
          <p:cNvPr id="771" name="Google Shape;771;p81"/>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pic>
        <p:nvPicPr>
          <p:cNvPr id="772" name="Google Shape;772;p81"/>
          <p:cNvPicPr preferRelativeResize="0"/>
          <p:nvPr/>
        </p:nvPicPr>
        <p:blipFill>
          <a:blip r:embed="rId3">
            <a:alphaModFix/>
          </a:blip>
          <a:stretch>
            <a:fillRect/>
          </a:stretch>
        </p:blipFill>
        <p:spPr>
          <a:xfrm>
            <a:off x="1192625" y="1281788"/>
            <a:ext cx="2198800" cy="1883050"/>
          </a:xfrm>
          <a:prstGeom prst="rect">
            <a:avLst/>
          </a:prstGeom>
          <a:noFill/>
          <a:ln>
            <a:noFill/>
          </a:ln>
        </p:spPr>
      </p:pic>
      <p:pic>
        <p:nvPicPr>
          <p:cNvPr id="773" name="Google Shape;773;p81"/>
          <p:cNvPicPr preferRelativeResize="0"/>
          <p:nvPr/>
        </p:nvPicPr>
        <p:blipFill>
          <a:blip r:embed="rId4">
            <a:alphaModFix/>
          </a:blip>
          <a:stretch>
            <a:fillRect/>
          </a:stretch>
        </p:blipFill>
        <p:spPr>
          <a:xfrm>
            <a:off x="3935900" y="1389625"/>
            <a:ext cx="3728126" cy="1667375"/>
          </a:xfrm>
          <a:prstGeom prst="rect">
            <a:avLst/>
          </a:prstGeom>
          <a:noFill/>
          <a:ln>
            <a:noFill/>
          </a:ln>
        </p:spPr>
      </p:pic>
      <p:sp>
        <p:nvSpPr>
          <p:cNvPr id="774" name="Google Shape;774;p81"/>
          <p:cNvSpPr txBox="1"/>
          <p:nvPr/>
        </p:nvSpPr>
        <p:spPr>
          <a:xfrm>
            <a:off x="635250" y="3524625"/>
            <a:ext cx="7797300" cy="11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Can we do better than this?</a:t>
            </a:r>
            <a:endParaRPr/>
          </a:p>
          <a:p>
            <a:pPr indent="0" lvl="0" marL="0" rtl="0" algn="l">
              <a:spcBef>
                <a:spcPts val="0"/>
              </a:spcBef>
              <a:spcAft>
                <a:spcPts val="0"/>
              </a:spcAft>
              <a:buNone/>
            </a:pPr>
            <a:r>
              <a:rPr lang="en"/>
              <a:t>It is </a:t>
            </a:r>
            <a:r>
              <a:rPr lang="en"/>
              <a:t>likely</a:t>
            </a:r>
            <a:r>
              <a:rPr lang="en"/>
              <a:t> that our limitation is the data itself.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has already been done?</a:t>
            </a:r>
            <a:endParaRPr/>
          </a:p>
        </p:txBody>
      </p:sp>
      <p:cxnSp>
        <p:nvCxnSpPr>
          <p:cNvPr id="111" name="Google Shape;111;p19"/>
          <p:cNvCxnSpPr/>
          <p:nvPr/>
        </p:nvCxnSpPr>
        <p:spPr>
          <a:xfrm flipH="1" rot="10800000">
            <a:off x="134600" y="625525"/>
            <a:ext cx="6338100" cy="9000"/>
          </a:xfrm>
          <a:prstGeom prst="straightConnector1">
            <a:avLst/>
          </a:prstGeom>
          <a:noFill/>
          <a:ln cap="flat" cmpd="sng" w="19050">
            <a:solidFill>
              <a:srgbClr val="FF9900"/>
            </a:solidFill>
            <a:prstDash val="solid"/>
            <a:round/>
            <a:headEnd len="med" w="med" type="none"/>
            <a:tailEnd len="med" w="med" type="none"/>
          </a:ln>
        </p:spPr>
      </p:cxnSp>
      <p:sp>
        <p:nvSpPr>
          <p:cNvPr id="112" name="Google Shape;112;p19"/>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Early 2000s: </a:t>
            </a:r>
            <a:r>
              <a:rPr b="1" lang="en" sz="1600"/>
              <a:t>machine-aided</a:t>
            </a:r>
            <a:r>
              <a:rPr lang="en" sz="1600"/>
              <a:t> approaches </a:t>
            </a:r>
            <a:endParaRPr sz="1600"/>
          </a:p>
          <a:p>
            <a:pPr indent="-330200" lvl="1" marL="914400" rtl="0" algn="l">
              <a:spcBef>
                <a:spcPts val="0"/>
              </a:spcBef>
              <a:spcAft>
                <a:spcPts val="0"/>
              </a:spcAft>
              <a:buSzPts val="1600"/>
              <a:buChar char="○"/>
            </a:pPr>
            <a:r>
              <a:rPr lang="en" sz="1600"/>
              <a:t>Box-Fitting-Least-</a:t>
            </a:r>
            <a:r>
              <a:rPr lang="en" sz="1600"/>
              <a:t>Squares (e.g. Kovacs et al., 2002)</a:t>
            </a:r>
            <a:endParaRPr sz="1600"/>
          </a:p>
          <a:p>
            <a:pPr indent="-330200" lvl="1" marL="914400" rtl="0" algn="l">
              <a:spcBef>
                <a:spcPts val="0"/>
              </a:spcBef>
              <a:spcAft>
                <a:spcPts val="0"/>
              </a:spcAft>
              <a:buSzPts val="1600"/>
              <a:buChar char="○"/>
            </a:pPr>
            <a:r>
              <a:rPr lang="en" sz="1600"/>
              <a:t>Bayesian-based analysis of transit likelihood (Aigrain and Favata, 2002)</a:t>
            </a:r>
            <a:endParaRPr sz="1600"/>
          </a:p>
          <a:p>
            <a:pPr indent="-330200" lvl="0" marL="457200" rtl="0" algn="l">
              <a:spcBef>
                <a:spcPts val="1000"/>
              </a:spcBef>
              <a:spcAft>
                <a:spcPts val="0"/>
              </a:spcAft>
              <a:buSzPts val="1600"/>
              <a:buChar char="●"/>
            </a:pPr>
            <a:r>
              <a:rPr lang="en" sz="1600"/>
              <a:t>Mid-</a:t>
            </a:r>
            <a:r>
              <a:rPr lang="en" sz="1600"/>
              <a:t>2010s: First widespread use of </a:t>
            </a:r>
            <a:r>
              <a:rPr b="1" lang="en" sz="1600"/>
              <a:t>ML</a:t>
            </a:r>
            <a:r>
              <a:rPr lang="en" sz="1600"/>
              <a:t> for transit detection (DTs, RFs, SVMs, KNNs)</a:t>
            </a:r>
            <a:endParaRPr sz="1600"/>
          </a:p>
          <a:p>
            <a:pPr indent="-330200" lvl="1" marL="914400" rtl="0" algn="l">
              <a:spcBef>
                <a:spcPts val="0"/>
              </a:spcBef>
              <a:spcAft>
                <a:spcPts val="0"/>
              </a:spcAft>
              <a:buSzPts val="1600"/>
              <a:buChar char="○"/>
            </a:pPr>
            <a:r>
              <a:rPr lang="en" sz="1600"/>
              <a:t>Time and </a:t>
            </a:r>
            <a:r>
              <a:rPr lang="en" sz="1600"/>
              <a:t>frequency</a:t>
            </a:r>
            <a:r>
              <a:rPr lang="en" sz="1600"/>
              <a:t> domain data</a:t>
            </a:r>
            <a:endParaRPr sz="1600"/>
          </a:p>
          <a:p>
            <a:pPr indent="-330200" lvl="1" marL="914400" rtl="0" algn="l">
              <a:spcBef>
                <a:spcPts val="0"/>
              </a:spcBef>
              <a:spcAft>
                <a:spcPts val="0"/>
              </a:spcAft>
              <a:buSzPts val="1600"/>
              <a:buChar char="○"/>
            </a:pPr>
            <a:r>
              <a:rPr lang="en" sz="1600"/>
              <a:t>Mostly used for “vetting” of “pre-triaged” observations. </a:t>
            </a:r>
            <a:endParaRPr sz="1600"/>
          </a:p>
          <a:p>
            <a:pPr indent="-330200" lvl="0" marL="457200" rtl="0" algn="l">
              <a:spcBef>
                <a:spcPts val="1000"/>
              </a:spcBef>
              <a:spcAft>
                <a:spcPts val="0"/>
              </a:spcAft>
              <a:buSzPts val="1600"/>
              <a:buChar char="●"/>
            </a:pPr>
            <a:r>
              <a:rPr lang="en" sz="1600"/>
              <a:t>Late 2010s: Application of </a:t>
            </a:r>
            <a:r>
              <a:rPr b="1" lang="en" sz="1600"/>
              <a:t>Deep Learning</a:t>
            </a:r>
            <a:r>
              <a:rPr lang="en" sz="1600"/>
              <a:t> algorithms</a:t>
            </a:r>
            <a:endParaRPr sz="1600"/>
          </a:p>
          <a:p>
            <a:pPr indent="-330200" lvl="1" marL="914400" rtl="0" algn="l">
              <a:spcBef>
                <a:spcPts val="0"/>
              </a:spcBef>
              <a:spcAft>
                <a:spcPts val="0"/>
              </a:spcAft>
              <a:buSzPts val="1600"/>
              <a:buChar char="○"/>
            </a:pPr>
            <a:r>
              <a:rPr lang="en" sz="1600"/>
              <a:t>Largely for vetting</a:t>
            </a:r>
            <a:endParaRPr sz="1600"/>
          </a:p>
          <a:p>
            <a:pPr indent="-330200" lvl="1" marL="914400" rtl="0" algn="l">
              <a:spcBef>
                <a:spcPts val="0"/>
              </a:spcBef>
              <a:spcAft>
                <a:spcPts val="0"/>
              </a:spcAft>
              <a:buSzPts val="1600"/>
              <a:buChar char="○"/>
            </a:pPr>
            <a:r>
              <a:rPr lang="en" sz="1600"/>
              <a:t>1D-convolutional networks (e.g.  Zucker and Giryes, 2018)</a:t>
            </a:r>
            <a:endParaRPr sz="1600"/>
          </a:p>
          <a:p>
            <a:pPr indent="-330200" lvl="1" marL="914400" rtl="0" algn="l">
              <a:spcBef>
                <a:spcPts val="0"/>
              </a:spcBef>
              <a:spcAft>
                <a:spcPts val="0"/>
              </a:spcAft>
              <a:buSzPts val="1600"/>
              <a:buChar char="○"/>
            </a:pPr>
            <a:r>
              <a:rPr lang="en" sz="1600"/>
              <a:t>Use with phase-folded curves (e.g. Pearson et al., 2018)</a:t>
            </a:r>
            <a:endParaRPr sz="1600"/>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113" name="Google Shape;113;p19"/>
          <p:cNvSpPr txBox="1"/>
          <p:nvPr/>
        </p:nvSpPr>
        <p:spPr>
          <a:xfrm>
            <a:off x="382275" y="3852925"/>
            <a:ext cx="8393100" cy="9036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b="1" lang="en" sz="1600"/>
              <a:t>Our Task:</a:t>
            </a:r>
            <a:r>
              <a:rPr lang="en" sz="1600"/>
              <a:t> ML classification of lightcurves without previous vetting.</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2"/>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cxnSp>
        <p:nvCxnSpPr>
          <p:cNvPr id="780" name="Google Shape;780;p82"/>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781" name="Google Shape;781;p82"/>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Classification of lightcurves is challenging </a:t>
            </a:r>
            <a:endParaRPr sz="1600"/>
          </a:p>
          <a:p>
            <a:pPr indent="-330200" lvl="0" marL="457200" rtl="0" algn="l">
              <a:spcBef>
                <a:spcPts val="0"/>
              </a:spcBef>
              <a:spcAft>
                <a:spcPts val="0"/>
              </a:spcAft>
              <a:buSzPts val="1600"/>
              <a:buChar char="●"/>
            </a:pPr>
            <a:r>
              <a:rPr lang="en" sz="1600"/>
              <a:t>Difficult to extract the</a:t>
            </a:r>
            <a:r>
              <a:rPr b="1" lang="en" sz="1600"/>
              <a:t> low signal-to-noise </a:t>
            </a:r>
            <a:r>
              <a:rPr lang="en" sz="1600"/>
              <a:t>transits of small planets </a:t>
            </a:r>
            <a:endParaRPr sz="1600"/>
          </a:p>
          <a:p>
            <a:pPr indent="-330200" lvl="0" marL="457200" rtl="0" algn="l">
              <a:spcBef>
                <a:spcPts val="0"/>
              </a:spcBef>
              <a:spcAft>
                <a:spcPts val="0"/>
              </a:spcAft>
              <a:buSzPts val="1600"/>
              <a:buChar char="●"/>
            </a:pPr>
            <a:r>
              <a:rPr b="1" lang="en" sz="1600"/>
              <a:t>Stellar </a:t>
            </a:r>
            <a:r>
              <a:rPr b="1" lang="en" sz="1600"/>
              <a:t>variability</a:t>
            </a:r>
            <a:r>
              <a:rPr lang="en" sz="1600"/>
              <a:t> can mimic periodic transit signals</a:t>
            </a:r>
            <a:endParaRPr sz="1600"/>
          </a:p>
          <a:p>
            <a:pPr indent="-330200" lvl="0" marL="457200" rtl="0" algn="l">
              <a:spcBef>
                <a:spcPts val="0"/>
              </a:spcBef>
              <a:spcAft>
                <a:spcPts val="0"/>
              </a:spcAft>
              <a:buSzPts val="1600"/>
              <a:buChar char="●"/>
            </a:pPr>
            <a:r>
              <a:rPr lang="en" sz="1600"/>
              <a:t>Very </a:t>
            </a:r>
            <a:r>
              <a:rPr b="1" lang="en" sz="1600"/>
              <a:t>high dimensional</a:t>
            </a:r>
            <a:r>
              <a:rPr lang="en" sz="1600"/>
              <a:t> data</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Future work could explore </a:t>
            </a:r>
            <a:r>
              <a:rPr b="1" lang="en" sz="1600"/>
              <a:t>new classification methods</a:t>
            </a:r>
            <a:r>
              <a:rPr lang="en" sz="1600"/>
              <a:t> better designed for time-series data:</a:t>
            </a:r>
            <a:endParaRPr sz="1600"/>
          </a:p>
          <a:p>
            <a:pPr indent="-330200" lvl="0" marL="457200" rtl="0" algn="l">
              <a:spcBef>
                <a:spcPts val="0"/>
              </a:spcBef>
              <a:spcAft>
                <a:spcPts val="0"/>
              </a:spcAft>
              <a:buSzPts val="1600"/>
              <a:buChar char="●"/>
            </a:pPr>
            <a:r>
              <a:rPr lang="en" sz="1600"/>
              <a:t>AR(I)MA - Autoregressive (Integrated) Moving Average</a:t>
            </a:r>
            <a:endParaRPr sz="1600"/>
          </a:p>
          <a:p>
            <a:pPr indent="-330200" lvl="0" marL="457200" rtl="0" algn="l">
              <a:spcBef>
                <a:spcPts val="0"/>
              </a:spcBef>
              <a:spcAft>
                <a:spcPts val="0"/>
              </a:spcAft>
              <a:buSzPts val="1600"/>
              <a:buChar char="●"/>
            </a:pPr>
            <a:r>
              <a:rPr lang="en" sz="1600"/>
              <a:t>Deep Learning</a:t>
            </a:r>
            <a:endParaRPr sz="1600"/>
          </a:p>
          <a:p>
            <a:pPr indent="-330200" lvl="1" marL="914400" rtl="0" algn="l">
              <a:spcBef>
                <a:spcPts val="0"/>
              </a:spcBef>
              <a:spcAft>
                <a:spcPts val="0"/>
              </a:spcAft>
              <a:buSzPts val="1600"/>
              <a:buChar char="○"/>
            </a:pPr>
            <a:r>
              <a:rPr lang="en" sz="1600">
                <a:solidFill>
                  <a:schemeClr val="dk1"/>
                </a:solidFill>
              </a:rPr>
              <a:t>Convolutional Neural Networks</a:t>
            </a:r>
            <a:endParaRPr sz="1600"/>
          </a:p>
          <a:p>
            <a:pPr indent="-330200" lvl="1" marL="914400" rtl="0" algn="l">
              <a:spcBef>
                <a:spcPts val="0"/>
              </a:spcBef>
              <a:spcAft>
                <a:spcPts val="0"/>
              </a:spcAft>
              <a:buSzPts val="1600"/>
              <a:buChar char="○"/>
            </a:pPr>
            <a:r>
              <a:rPr lang="en" sz="1600"/>
              <a:t>Feedforward Neural Networks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Or, explore </a:t>
            </a:r>
            <a:r>
              <a:rPr b="1" lang="en" sz="1600"/>
              <a:t>new methods of feature engineering:</a:t>
            </a:r>
            <a:endParaRPr b="1" sz="1600"/>
          </a:p>
          <a:p>
            <a:pPr indent="-330200" lvl="0" marL="457200" rtl="0" algn="l">
              <a:spcBef>
                <a:spcPts val="0"/>
              </a:spcBef>
              <a:spcAft>
                <a:spcPts val="0"/>
              </a:spcAft>
              <a:buSzPts val="1600"/>
              <a:buChar char="●"/>
            </a:pPr>
            <a:r>
              <a:rPr lang="en" sz="1600"/>
              <a:t>Fit transit models and extract transit parameters as features</a:t>
            </a:r>
            <a:endParaRPr sz="1600"/>
          </a:p>
          <a:p>
            <a:pPr indent="-330200" lvl="0" marL="457200" rtl="0" algn="l">
              <a:spcBef>
                <a:spcPts val="0"/>
              </a:spcBef>
              <a:spcAft>
                <a:spcPts val="0"/>
              </a:spcAft>
              <a:buSzPts val="1600"/>
              <a:buChar char="●"/>
            </a:pPr>
            <a:r>
              <a:rPr lang="en" sz="1600"/>
              <a:t>Transform lightcurves using Dynamic Time Warping or Wavelet Analysis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83"/>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 Contributions</a:t>
            </a:r>
            <a:endParaRPr/>
          </a:p>
        </p:txBody>
      </p:sp>
      <p:cxnSp>
        <p:nvCxnSpPr>
          <p:cNvPr id="787" name="Google Shape;787;p83"/>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788" name="Google Shape;788;p83"/>
          <p:cNvSpPr txBox="1"/>
          <p:nvPr/>
        </p:nvSpPr>
        <p:spPr>
          <a:xfrm>
            <a:off x="207750" y="746025"/>
            <a:ext cx="8728500" cy="42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Initial </a:t>
            </a:r>
            <a:r>
              <a:rPr b="1" lang="en" sz="1100"/>
              <a:t>data acquisition/exploration</a:t>
            </a:r>
            <a:endParaRPr b="1" sz="1100"/>
          </a:p>
          <a:p>
            <a:pPr indent="-298450" lvl="0" marL="457200" rtl="0" algn="l">
              <a:spcBef>
                <a:spcPts val="0"/>
              </a:spcBef>
              <a:spcAft>
                <a:spcPts val="0"/>
              </a:spcAft>
              <a:buSzPts val="1100"/>
              <a:buChar char="●"/>
            </a:pPr>
            <a:r>
              <a:rPr lang="en" sz="1100"/>
              <a:t>Select dataset, create function for downloading and visualizing example observations → </a:t>
            </a:r>
            <a:r>
              <a:rPr b="1" lang="en" sz="1100">
                <a:solidFill>
                  <a:srgbClr val="6AA84F"/>
                </a:solidFill>
              </a:rPr>
              <a:t>Anna</a:t>
            </a:r>
            <a:endParaRPr b="1" sz="1100">
              <a:solidFill>
                <a:srgbClr val="6AA84F"/>
              </a:solidFill>
            </a:endParaRPr>
          </a:p>
          <a:p>
            <a:pPr indent="-298450" lvl="0" marL="457200" rtl="0" algn="l">
              <a:spcBef>
                <a:spcPts val="0"/>
              </a:spcBef>
              <a:spcAft>
                <a:spcPts val="0"/>
              </a:spcAft>
              <a:buSzPts val="1100"/>
              <a:buChar char="●"/>
            </a:pPr>
            <a:r>
              <a:rPr lang="en" sz="1100"/>
              <a:t>Create function to download and standardize all observations → </a:t>
            </a:r>
            <a:r>
              <a:rPr b="1" lang="en" sz="1100">
                <a:solidFill>
                  <a:schemeClr val="accent1"/>
                </a:solidFill>
              </a:rPr>
              <a:t>Leah</a:t>
            </a:r>
            <a:endParaRPr b="1" sz="1100">
              <a:solidFill>
                <a:schemeClr val="accent1"/>
              </a:solidFill>
            </a:endParaRPr>
          </a:p>
          <a:p>
            <a:pPr indent="-298450" lvl="0" marL="457200" rtl="0" algn="l">
              <a:spcBef>
                <a:spcPts val="0"/>
              </a:spcBef>
              <a:spcAft>
                <a:spcPts val="0"/>
              </a:spcAft>
              <a:buSzPts val="1100"/>
              <a:buChar char="●"/>
            </a:pPr>
            <a:r>
              <a:rPr lang="en" sz="1100"/>
              <a:t>Literature review of past works → </a:t>
            </a:r>
            <a:r>
              <a:rPr b="1" lang="en" sz="1100">
                <a:solidFill>
                  <a:schemeClr val="accent1"/>
                </a:solidFill>
              </a:rPr>
              <a:t>Leah</a:t>
            </a:r>
            <a:endParaRPr b="1" sz="1100">
              <a:solidFill>
                <a:schemeClr val="accent1"/>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Preprocessing</a:t>
            </a:r>
            <a:endParaRPr b="1" sz="1100"/>
          </a:p>
          <a:p>
            <a:pPr indent="-298450" lvl="0" marL="457200" rtl="0" algn="l">
              <a:spcBef>
                <a:spcPts val="0"/>
              </a:spcBef>
              <a:spcAft>
                <a:spcPts val="0"/>
              </a:spcAft>
              <a:buSzPts val="1100"/>
              <a:buChar char="●"/>
            </a:pPr>
            <a:r>
              <a:rPr lang="en" sz="1100"/>
              <a:t>Stitching/detrending/smoothing observations, </a:t>
            </a:r>
            <a:r>
              <a:rPr lang="en" sz="1100"/>
              <a:t>filling</a:t>
            </a:r>
            <a:r>
              <a:rPr lang="en" sz="1100"/>
              <a:t> in missing values → </a:t>
            </a:r>
            <a:r>
              <a:rPr b="1" lang="en" sz="1100">
                <a:solidFill>
                  <a:srgbClr val="6AA84F"/>
                </a:solidFill>
              </a:rPr>
              <a:t>Anna</a:t>
            </a:r>
            <a:endParaRPr b="1" sz="1100">
              <a:solidFill>
                <a:srgbClr val="6AA84F"/>
              </a:solidFill>
            </a:endParaRPr>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Feature </a:t>
            </a:r>
            <a:r>
              <a:rPr b="1" lang="en" sz="1100"/>
              <a:t>engineering</a:t>
            </a:r>
            <a:endParaRPr b="1" sz="1100"/>
          </a:p>
          <a:p>
            <a:pPr indent="-298450" lvl="0" marL="457200" rtl="0" algn="l">
              <a:spcBef>
                <a:spcPts val="0"/>
              </a:spcBef>
              <a:spcAft>
                <a:spcPts val="0"/>
              </a:spcAft>
              <a:buSzPts val="1100"/>
              <a:buChar char="●"/>
            </a:pPr>
            <a:r>
              <a:rPr lang="en" sz="1100"/>
              <a:t>Phase-folding → </a:t>
            </a:r>
            <a:r>
              <a:rPr b="1" lang="en" sz="1100">
                <a:solidFill>
                  <a:srgbClr val="6AA84F"/>
                </a:solidFill>
              </a:rPr>
              <a:t>Anna</a:t>
            </a:r>
            <a:endParaRPr b="1" sz="1100">
              <a:solidFill>
                <a:srgbClr val="6AA84F"/>
              </a:solidFill>
            </a:endParaRPr>
          </a:p>
          <a:p>
            <a:pPr indent="-298450" lvl="0" marL="457200" rtl="0" algn="l">
              <a:spcBef>
                <a:spcPts val="0"/>
              </a:spcBef>
              <a:spcAft>
                <a:spcPts val="0"/>
              </a:spcAft>
              <a:buClr>
                <a:schemeClr val="dk1"/>
              </a:buClr>
              <a:buSzPts val="1100"/>
              <a:buChar char="●"/>
            </a:pPr>
            <a:r>
              <a:rPr lang="en" sz="1100">
                <a:solidFill>
                  <a:schemeClr val="dk1"/>
                </a:solidFill>
              </a:rPr>
              <a:t>Exploration of Recursive Feature Selection and SelectKBest → </a:t>
            </a:r>
            <a:r>
              <a:rPr b="1" lang="en" sz="1100">
                <a:solidFill>
                  <a:srgbClr val="CC0000"/>
                </a:solidFill>
              </a:rPr>
              <a:t>Ashutosh</a:t>
            </a:r>
            <a:endParaRPr b="1" sz="1100">
              <a:solidFill>
                <a:srgbClr val="CC0000"/>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Implementation/analysis of </a:t>
            </a:r>
            <a:r>
              <a:rPr b="1" lang="en" sz="1100">
                <a:solidFill>
                  <a:schemeClr val="dk1"/>
                </a:solidFill>
              </a:rPr>
              <a:t>ML algorithms</a:t>
            </a:r>
            <a:endParaRPr b="1"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Standard algorithms: KNN, RF, and LR → </a:t>
            </a:r>
            <a:r>
              <a:rPr b="1" lang="en" sz="1100">
                <a:solidFill>
                  <a:srgbClr val="6AA84F"/>
                </a:solidFill>
              </a:rPr>
              <a:t>Anna</a:t>
            </a:r>
            <a:endParaRPr b="1" sz="1100">
              <a:solidFill>
                <a:srgbClr val="6AA84F"/>
              </a:solidFill>
            </a:endParaRPr>
          </a:p>
          <a:p>
            <a:pPr indent="-298450" lvl="0" marL="457200" rtl="0" algn="l">
              <a:spcBef>
                <a:spcPts val="0"/>
              </a:spcBef>
              <a:spcAft>
                <a:spcPts val="0"/>
              </a:spcAft>
              <a:buClr>
                <a:schemeClr val="dk1"/>
              </a:buClr>
              <a:buSzPts val="1100"/>
              <a:buChar char="●"/>
            </a:pPr>
            <a:r>
              <a:rPr lang="en" sz="1100">
                <a:solidFill>
                  <a:schemeClr val="dk1"/>
                </a:solidFill>
              </a:rPr>
              <a:t>Standard algorithms: SVM, AdaBoost, and Gradient Boost → </a:t>
            </a:r>
            <a:r>
              <a:rPr b="1" lang="en" sz="1100">
                <a:solidFill>
                  <a:srgbClr val="CC0000"/>
                </a:solidFill>
              </a:rPr>
              <a:t>Ashutosh</a:t>
            </a:r>
            <a:endParaRPr b="1" sz="1100">
              <a:solidFill>
                <a:srgbClr val="CC0000"/>
              </a:solidFill>
            </a:endParaRPr>
          </a:p>
          <a:p>
            <a:pPr indent="-298450" lvl="0" marL="457200" rtl="0" algn="l">
              <a:spcBef>
                <a:spcPts val="0"/>
              </a:spcBef>
              <a:spcAft>
                <a:spcPts val="0"/>
              </a:spcAft>
              <a:buClr>
                <a:schemeClr val="dk1"/>
              </a:buClr>
              <a:buSzPts val="1100"/>
              <a:buChar char="●"/>
            </a:pPr>
            <a:r>
              <a:rPr lang="en" sz="1100">
                <a:solidFill>
                  <a:schemeClr val="dk1"/>
                </a:solidFill>
              </a:rPr>
              <a:t>Deep Learning: Linear Neural Network → </a:t>
            </a:r>
            <a:r>
              <a:rPr b="1" lang="en" sz="1100">
                <a:solidFill>
                  <a:schemeClr val="accent1"/>
                </a:solidFill>
              </a:rPr>
              <a:t>Leah</a:t>
            </a:r>
            <a:endParaRPr b="1" sz="1100">
              <a:solidFill>
                <a:schemeClr val="accent1"/>
              </a:solidFill>
            </a:endParaRPr>
          </a:p>
          <a:p>
            <a:pPr indent="-298450" lvl="0" marL="457200" rtl="0" algn="l">
              <a:spcBef>
                <a:spcPts val="0"/>
              </a:spcBef>
              <a:spcAft>
                <a:spcPts val="0"/>
              </a:spcAft>
              <a:buClr>
                <a:schemeClr val="dk1"/>
              </a:buClr>
              <a:buSzPts val="1100"/>
              <a:buChar char="●"/>
            </a:pPr>
            <a:r>
              <a:rPr lang="en" sz="1100">
                <a:solidFill>
                  <a:schemeClr val="dk1"/>
                </a:solidFill>
              </a:rPr>
              <a:t>Deep Learning: Convolutional Neural Network → </a:t>
            </a:r>
            <a:r>
              <a:rPr b="1" lang="en" sz="1100">
                <a:solidFill>
                  <a:schemeClr val="accent1"/>
                </a:solidFill>
              </a:rPr>
              <a:t>Leah</a:t>
            </a:r>
            <a:endParaRPr b="1" sz="1100">
              <a:solidFill>
                <a:schemeClr val="accent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Project </a:t>
            </a:r>
            <a:r>
              <a:rPr b="1" lang="en" sz="1100">
                <a:solidFill>
                  <a:schemeClr val="dk1"/>
                </a:solidFill>
              </a:rPr>
              <a:t>administration</a:t>
            </a:r>
            <a:endParaRPr b="1"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Proposal write-up → </a:t>
            </a:r>
            <a:r>
              <a:rPr b="1" lang="en" sz="1100">
                <a:solidFill>
                  <a:srgbClr val="6AA84F"/>
                </a:solidFill>
              </a:rPr>
              <a:t>Anna</a:t>
            </a:r>
            <a:r>
              <a:rPr lang="en" sz="1100">
                <a:solidFill>
                  <a:schemeClr val="dk1"/>
                </a:solidFill>
              </a:rPr>
              <a:t>, </a:t>
            </a:r>
            <a:r>
              <a:rPr b="1" lang="en" sz="1100">
                <a:solidFill>
                  <a:schemeClr val="accent1"/>
                </a:solidFill>
              </a:rPr>
              <a:t>Leah, </a:t>
            </a:r>
            <a:r>
              <a:rPr b="1" lang="en" sz="1100">
                <a:solidFill>
                  <a:srgbClr val="CC0000"/>
                </a:solidFill>
              </a:rPr>
              <a:t>Ashutosh</a:t>
            </a:r>
            <a:endParaRPr b="1" sz="1100">
              <a:solidFill>
                <a:schemeClr val="accent1"/>
              </a:solidFill>
            </a:endParaRPr>
          </a:p>
          <a:p>
            <a:pPr indent="-298450" lvl="0" marL="457200" rtl="0" algn="l">
              <a:spcBef>
                <a:spcPts val="0"/>
              </a:spcBef>
              <a:spcAft>
                <a:spcPts val="0"/>
              </a:spcAft>
              <a:buClr>
                <a:schemeClr val="dk1"/>
              </a:buClr>
              <a:buSzPts val="1100"/>
              <a:buChar char="●"/>
            </a:pPr>
            <a:r>
              <a:rPr lang="en" sz="1100">
                <a:solidFill>
                  <a:schemeClr val="dk1"/>
                </a:solidFill>
              </a:rPr>
              <a:t>Checkpoint write-up → </a:t>
            </a:r>
            <a:r>
              <a:rPr b="1" lang="en" sz="1100">
                <a:solidFill>
                  <a:srgbClr val="6AA84F"/>
                </a:solidFill>
              </a:rPr>
              <a:t>Anna</a:t>
            </a:r>
            <a:r>
              <a:rPr lang="en" sz="1100">
                <a:solidFill>
                  <a:schemeClr val="dk1"/>
                </a:solidFill>
              </a:rPr>
              <a:t>, </a:t>
            </a:r>
            <a:r>
              <a:rPr b="1" lang="en" sz="1100">
                <a:solidFill>
                  <a:schemeClr val="accent1"/>
                </a:solidFill>
              </a:rPr>
              <a:t>Leah</a:t>
            </a:r>
            <a:r>
              <a:rPr lang="en" sz="1100">
                <a:solidFill>
                  <a:schemeClr val="dk1"/>
                </a:solidFill>
              </a:rPr>
              <a:t>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Final presentation write-up → </a:t>
            </a:r>
            <a:r>
              <a:rPr b="1" lang="en" sz="1100">
                <a:solidFill>
                  <a:srgbClr val="6AA84F"/>
                </a:solidFill>
              </a:rPr>
              <a:t>Anna</a:t>
            </a:r>
            <a:r>
              <a:rPr lang="en" sz="1100">
                <a:solidFill>
                  <a:schemeClr val="dk1"/>
                </a:solidFill>
              </a:rPr>
              <a:t>, </a:t>
            </a:r>
            <a:r>
              <a:rPr b="1" lang="en" sz="1100">
                <a:solidFill>
                  <a:schemeClr val="accent1"/>
                </a:solidFill>
              </a:rPr>
              <a:t>Leah</a:t>
            </a:r>
            <a:r>
              <a:rPr lang="en" sz="1100">
                <a:solidFill>
                  <a:schemeClr val="dk1"/>
                </a:solidFill>
              </a:rPr>
              <a:t>, </a:t>
            </a:r>
            <a:r>
              <a:rPr b="1" lang="en" sz="1100">
                <a:solidFill>
                  <a:srgbClr val="CC0000"/>
                </a:solidFill>
              </a:rPr>
              <a:t>Ashutosh</a:t>
            </a:r>
            <a:endParaRPr b="1" sz="1100">
              <a:solidFill>
                <a:srgbClr val="CC0000"/>
              </a:solidFill>
            </a:endParaRPr>
          </a:p>
          <a:p>
            <a:pPr indent="-298450" lvl="0" marL="457200" rtl="0" algn="l">
              <a:spcBef>
                <a:spcPts val="0"/>
              </a:spcBef>
              <a:spcAft>
                <a:spcPts val="0"/>
              </a:spcAft>
              <a:buClr>
                <a:schemeClr val="dk1"/>
              </a:buClr>
              <a:buSzPts val="1100"/>
              <a:buChar char="●"/>
            </a:pPr>
            <a:r>
              <a:rPr lang="en" sz="1100">
                <a:solidFill>
                  <a:schemeClr val="dk1"/>
                </a:solidFill>
              </a:rPr>
              <a:t>Final slides → </a:t>
            </a:r>
            <a:r>
              <a:rPr b="1" lang="en" sz="1100">
                <a:solidFill>
                  <a:srgbClr val="6AA84F"/>
                </a:solidFill>
              </a:rPr>
              <a:t>Anna</a:t>
            </a:r>
            <a:r>
              <a:rPr lang="en" sz="1100">
                <a:solidFill>
                  <a:schemeClr val="dk1"/>
                </a:solidFill>
              </a:rPr>
              <a:t>, </a:t>
            </a:r>
            <a:r>
              <a:rPr b="1" lang="en" sz="1100">
                <a:solidFill>
                  <a:schemeClr val="accent1"/>
                </a:solidFill>
              </a:rPr>
              <a:t>Leah</a:t>
            </a:r>
            <a:r>
              <a:rPr lang="en" sz="1100">
                <a:solidFill>
                  <a:schemeClr val="dk1"/>
                </a:solidFill>
              </a:rPr>
              <a:t>, </a:t>
            </a:r>
            <a:r>
              <a:rPr b="1" lang="en" sz="1100">
                <a:solidFill>
                  <a:srgbClr val="CC0000"/>
                </a:solidFill>
              </a:rPr>
              <a:t>Ashutosh</a:t>
            </a:r>
            <a:r>
              <a:rPr lang="en" sz="1100">
                <a:solidFill>
                  <a:schemeClr val="dk1"/>
                </a:solidFill>
              </a:rPr>
              <a:t>, </a:t>
            </a:r>
            <a:r>
              <a:rPr b="1" lang="en" sz="1100">
                <a:solidFill>
                  <a:srgbClr val="F1C232"/>
                </a:solidFill>
              </a:rPr>
              <a:t>Andrew</a:t>
            </a:r>
            <a:endParaRPr b="1" sz="1100">
              <a:solidFill>
                <a:srgbClr val="F1C232"/>
              </a:solidFill>
            </a:endParaRPr>
          </a:p>
          <a:p>
            <a:pPr indent="0" lvl="0" marL="0" rtl="0" algn="l">
              <a:spcBef>
                <a:spcPts val="0"/>
              </a:spcBef>
              <a:spcAft>
                <a:spcPts val="0"/>
              </a:spcAft>
              <a:buNone/>
            </a:pPr>
            <a:r>
              <a:t/>
            </a:r>
            <a:endParaRPr b="1" sz="1100">
              <a:solidFill>
                <a:srgbClr val="F1C232"/>
              </a:solidFill>
            </a:endParaRPr>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84"/>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Works Cited</a:t>
            </a:r>
            <a:endParaRPr/>
          </a:p>
        </p:txBody>
      </p:sp>
      <p:cxnSp>
        <p:nvCxnSpPr>
          <p:cNvPr id="794" name="Google Shape;794;p84"/>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795" name="Google Shape;795;p84"/>
          <p:cNvSpPr txBox="1"/>
          <p:nvPr/>
        </p:nvSpPr>
        <p:spPr>
          <a:xfrm>
            <a:off x="134600" y="746025"/>
            <a:ext cx="8950500" cy="779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00"/>
              </a:spcBef>
              <a:spcAft>
                <a:spcPts val="0"/>
              </a:spcAft>
              <a:buNone/>
            </a:pPr>
            <a:r>
              <a:rPr lang="en" sz="900">
                <a:solidFill>
                  <a:schemeClr val="dk1"/>
                </a:solidFill>
                <a:highlight>
                  <a:srgbClr val="FFFFFF"/>
                </a:highlight>
              </a:rPr>
              <a:t>S. Aigrain and F. Favata. Bayesian detection of planetary transits. A modified version of the Gregory-Loredo method for Bayesian periodic signal detection. , 395:625–636, Nov. 2002. doi: 10.1051/0004-6361:20021290.</a:t>
            </a:r>
            <a:endParaRPr sz="900">
              <a:solidFill>
                <a:schemeClr val="dk1"/>
              </a:solidFill>
              <a:highlight>
                <a:srgbClr val="FFFFFF"/>
              </a:highlight>
            </a:endParaRPr>
          </a:p>
          <a:p>
            <a:pPr indent="0" lvl="0" marL="0" rtl="0" algn="l">
              <a:lnSpc>
                <a:spcPct val="100000"/>
              </a:lnSpc>
              <a:spcBef>
                <a:spcPts val="500"/>
              </a:spcBef>
              <a:spcAft>
                <a:spcPts val="0"/>
              </a:spcAft>
              <a:buNone/>
            </a:pPr>
            <a:r>
              <a:rPr lang="en" sz="900">
                <a:solidFill>
                  <a:schemeClr val="dk1"/>
                </a:solidFill>
                <a:highlight>
                  <a:srgbClr val="FFFFFF"/>
                </a:highlight>
              </a:rPr>
              <a:t>M. Ansdell, et al. Scientific domain knowledge improves exoplanet transit classification with deep learning. The Astrophysical Journal, 869(1):L7, dec 2018. doi: 10.3847/2041-8213/aaf23b.</a:t>
            </a:r>
            <a:endParaRPr sz="900">
              <a:solidFill>
                <a:schemeClr val="dk1"/>
              </a:solidFill>
              <a:highlight>
                <a:srgbClr val="FFFFFF"/>
              </a:highlight>
            </a:endParaRPr>
          </a:p>
          <a:p>
            <a:pPr indent="0" lvl="0" marL="0" rtl="0" algn="l">
              <a:lnSpc>
                <a:spcPct val="100000"/>
              </a:lnSpc>
              <a:spcBef>
                <a:spcPts val="500"/>
              </a:spcBef>
              <a:spcAft>
                <a:spcPts val="0"/>
              </a:spcAft>
              <a:buNone/>
            </a:pPr>
            <a:r>
              <a:rPr lang="en" sz="900">
                <a:solidFill>
                  <a:schemeClr val="dk1"/>
                </a:solidFill>
                <a:highlight>
                  <a:srgbClr val="FFFFFF"/>
                </a:highlight>
              </a:rPr>
              <a:t>D. J. Armstrong, et al. machine learning classification of variable stars and eclipsing binaries in k2 fields 0–4. Monthly Notices of the Royal</a:t>
            </a:r>
            <a:endParaRPr sz="900">
              <a:solidFill>
                <a:schemeClr val="dk1"/>
              </a:solidFill>
              <a:highlight>
                <a:srgbClr val="FFFFFF"/>
              </a:highlight>
            </a:endParaRPr>
          </a:p>
          <a:p>
            <a:pPr indent="0" lvl="0" marL="0" rtl="0" algn="l">
              <a:lnSpc>
                <a:spcPct val="100000"/>
              </a:lnSpc>
              <a:spcBef>
                <a:spcPts val="500"/>
              </a:spcBef>
              <a:spcAft>
                <a:spcPts val="0"/>
              </a:spcAft>
              <a:buNone/>
            </a:pPr>
            <a:r>
              <a:rPr lang="en" sz="900">
                <a:solidFill>
                  <a:schemeClr val="dk1"/>
                </a:solidFill>
                <a:highlight>
                  <a:srgbClr val="FFFFFF"/>
                </a:highlight>
              </a:rPr>
              <a:t>Astronomical Society , 456(2):2260–2272, dec 2015. doi: 10.1093/mnras/stv2836.</a:t>
            </a:r>
            <a:endParaRPr sz="900">
              <a:solidFill>
                <a:schemeClr val="dk1"/>
              </a:solidFill>
              <a:highlight>
                <a:srgbClr val="FFFFFF"/>
              </a:highlight>
            </a:endParaRPr>
          </a:p>
          <a:p>
            <a:pPr indent="0" lvl="0" marL="0" rtl="0" algn="l">
              <a:lnSpc>
                <a:spcPct val="100000"/>
              </a:lnSpc>
              <a:spcBef>
                <a:spcPts val="500"/>
              </a:spcBef>
              <a:spcAft>
                <a:spcPts val="0"/>
              </a:spcAft>
              <a:buNone/>
            </a:pPr>
            <a:r>
              <a:rPr lang="en" sz="900">
                <a:solidFill>
                  <a:schemeClr val="dk1"/>
                </a:solidFill>
                <a:highlight>
                  <a:srgbClr val="FFFFFF"/>
                </a:highlight>
              </a:rPr>
              <a:t>L. F. A. Arnold. Transit Light-Curve Signatures of Artificial Objects. , 627(1):534–539, July 2005. Doi: 10.1086/430437.</a:t>
            </a:r>
            <a:endParaRPr sz="900">
              <a:solidFill>
                <a:schemeClr val="dk1"/>
              </a:solidFill>
              <a:highlight>
                <a:srgbClr val="FFFFFF"/>
              </a:highlight>
            </a:endParaRPr>
          </a:p>
          <a:p>
            <a:pPr indent="0" lvl="0" marL="0" rtl="0" algn="l">
              <a:lnSpc>
                <a:spcPct val="100000"/>
              </a:lnSpc>
              <a:spcBef>
                <a:spcPts val="500"/>
              </a:spcBef>
              <a:spcAft>
                <a:spcPts val="0"/>
              </a:spcAft>
              <a:buNone/>
            </a:pPr>
            <a:r>
              <a:rPr lang="en" sz="900">
                <a:solidFill>
                  <a:schemeClr val="dk1"/>
                </a:solidFill>
                <a:highlight>
                  <a:srgbClr val="FFFFFF"/>
                </a:highlight>
              </a:rPr>
              <a:t>N. M. Batalha, et al. SELECTION, PRIORITIZATION, AND CHARACTERISTICS OF iKEPLER/i TARGET STARS. The Astrophysical Journal , 713(2):L109–L114, mar 2010. doi: 10.1088/2041-8205/713/2/l109. J. Catanzarite. Autovetter Planet Candidate Catalog for Q1-Q17 Data Release 24.</a:t>
            </a:r>
            <a:endParaRPr sz="900">
              <a:solidFill>
                <a:schemeClr val="dk1"/>
              </a:solidFill>
              <a:highlight>
                <a:srgbClr val="FFFFFF"/>
              </a:highlight>
            </a:endParaRPr>
          </a:p>
          <a:p>
            <a:pPr indent="0" lvl="0" marL="0" rtl="0" algn="l">
              <a:lnSpc>
                <a:spcPct val="100000"/>
              </a:lnSpc>
              <a:spcBef>
                <a:spcPts val="500"/>
              </a:spcBef>
              <a:spcAft>
                <a:spcPts val="0"/>
              </a:spcAft>
              <a:buNone/>
            </a:pPr>
            <a:r>
              <a:rPr lang="en" sz="900">
                <a:solidFill>
                  <a:schemeClr val="dk1"/>
                </a:solidFill>
                <a:highlight>
                  <a:srgbClr val="FFFFFF"/>
                </a:highlight>
              </a:rPr>
              <a:t>Astronomy and Astro-physics, July 2015.</a:t>
            </a:r>
            <a:endParaRPr sz="900">
              <a:solidFill>
                <a:schemeClr val="dk1"/>
              </a:solidFill>
              <a:highlight>
                <a:srgbClr val="FFFFFF"/>
              </a:highlight>
            </a:endParaRPr>
          </a:p>
          <a:p>
            <a:pPr indent="0" lvl="0" marL="0" rtl="0" algn="l">
              <a:lnSpc>
                <a:spcPct val="100000"/>
              </a:lnSpc>
              <a:spcBef>
                <a:spcPts val="500"/>
              </a:spcBef>
              <a:spcAft>
                <a:spcPts val="0"/>
              </a:spcAft>
              <a:buNone/>
            </a:pPr>
            <a:r>
              <a:rPr lang="en" sz="900">
                <a:solidFill>
                  <a:schemeClr val="dk1"/>
                </a:solidFill>
                <a:highlight>
                  <a:srgbClr val="FFFFFF"/>
                </a:highlight>
              </a:rPr>
              <a:t>D. Charbonneau, T. M. Brown, D. W. Latham, and M. Mayor. Detection of Planetary Transits Across a Sun-like Star. , 529(1):L45–L48, Jan. 2000. doi: 10.1086/312457</a:t>
            </a:r>
            <a:endParaRPr sz="900">
              <a:solidFill>
                <a:schemeClr val="dk1"/>
              </a:solidFill>
              <a:highlight>
                <a:srgbClr val="FFFFFF"/>
              </a:highlight>
            </a:endParaRPr>
          </a:p>
          <a:p>
            <a:pPr indent="0" lvl="0" marL="0" rtl="0" algn="l">
              <a:lnSpc>
                <a:spcPct val="100000"/>
              </a:lnSpc>
              <a:spcBef>
                <a:spcPts val="0"/>
              </a:spcBef>
              <a:spcAft>
                <a:spcPts val="0"/>
              </a:spcAft>
              <a:buNone/>
            </a:pPr>
            <a:r>
              <a:t/>
            </a:r>
            <a:endParaRPr sz="900">
              <a:solidFill>
                <a:srgbClr val="212529"/>
              </a:solidFill>
              <a:highlight>
                <a:srgbClr val="FFFFFF"/>
              </a:highlight>
            </a:endParaRPr>
          </a:p>
          <a:p>
            <a:pPr indent="0" lvl="0" marL="0" rtl="0" algn="l">
              <a:lnSpc>
                <a:spcPct val="100000"/>
              </a:lnSpc>
              <a:spcBef>
                <a:spcPts val="0"/>
              </a:spcBef>
              <a:spcAft>
                <a:spcPts val="0"/>
              </a:spcAft>
              <a:buNone/>
            </a:pPr>
            <a:r>
              <a:rPr lang="en" sz="900">
                <a:solidFill>
                  <a:srgbClr val="212529"/>
                </a:solidFill>
                <a:highlight>
                  <a:srgbClr val="FFFFFF"/>
                </a:highlight>
              </a:rPr>
              <a:t>P. Chintarungruangchai and I.-G. Jiang. Detecting exoplanet transits through machine-learning techniques with convolutional neural networks. Publications of the Astronomical Society of the Pacific, 131(1000): 064502, may 2019. doi: 10.1088/1538-3873/ab13d3.</a:t>
            </a:r>
            <a:endParaRPr sz="900">
              <a:solidFill>
                <a:srgbClr val="212529"/>
              </a:solidFill>
              <a:highlight>
                <a:srgbClr val="FFFFFF"/>
              </a:highlight>
            </a:endParaRPr>
          </a:p>
          <a:p>
            <a:pPr indent="0" lvl="0" marL="0" rtl="0" algn="l">
              <a:lnSpc>
                <a:spcPct val="100000"/>
              </a:lnSpc>
              <a:spcBef>
                <a:spcPts val="0"/>
              </a:spcBef>
              <a:spcAft>
                <a:spcPts val="0"/>
              </a:spcAft>
              <a:buNone/>
            </a:pPr>
            <a:r>
              <a:t/>
            </a:r>
            <a:endParaRPr sz="900">
              <a:solidFill>
                <a:srgbClr val="212529"/>
              </a:solidFill>
              <a:highlight>
                <a:srgbClr val="FFFFFF"/>
              </a:highlight>
            </a:endParaRPr>
          </a:p>
          <a:p>
            <a:pPr indent="0" lvl="0" marL="0" rtl="0" algn="l">
              <a:lnSpc>
                <a:spcPct val="100000"/>
              </a:lnSpc>
              <a:spcBef>
                <a:spcPts val="0"/>
              </a:spcBef>
              <a:spcAft>
                <a:spcPts val="0"/>
              </a:spcAft>
              <a:buNone/>
            </a:pPr>
            <a:r>
              <a:rPr lang="en" sz="900">
                <a:solidFill>
                  <a:srgbClr val="212529"/>
                </a:solidFill>
                <a:highlight>
                  <a:srgbClr val="FFFFFF"/>
                </a:highlight>
              </a:rPr>
              <a:t>J. L. Coughlin, et al.. Planetary Candidates Observed by Kepler. VII. The First Fully Uniform Catalog Based on the Entire 48-month Data Set (Q1-Q17 DR24).</a:t>
            </a:r>
            <a:endParaRPr sz="900">
              <a:solidFill>
                <a:srgbClr val="212529"/>
              </a:solidFill>
              <a:highlight>
                <a:srgbClr val="FFFFFF"/>
              </a:highlight>
            </a:endParaRPr>
          </a:p>
          <a:p>
            <a:pPr indent="0" lvl="0" marL="0" rtl="0" algn="l">
              <a:lnSpc>
                <a:spcPct val="100000"/>
              </a:lnSpc>
              <a:spcBef>
                <a:spcPts val="0"/>
              </a:spcBef>
              <a:spcAft>
                <a:spcPts val="0"/>
              </a:spcAft>
              <a:buNone/>
            </a:pPr>
            <a:r>
              <a:rPr lang="en" sz="900">
                <a:solidFill>
                  <a:srgbClr val="212529"/>
                </a:solidFill>
                <a:highlight>
                  <a:srgbClr val="FFFFFF"/>
                </a:highlight>
              </a:rPr>
              <a:t>, 224(1):12, May 2016. doi: 10.3847/0067-0049/224/1/12.</a:t>
            </a:r>
            <a:endParaRPr sz="900">
              <a:solidFill>
                <a:srgbClr val="212529"/>
              </a:solidFill>
              <a:highlight>
                <a:srgbClr val="FFFFFF"/>
              </a:highlight>
            </a:endParaRPr>
          </a:p>
          <a:p>
            <a:pPr indent="0" lvl="0" marL="0" rtl="0" algn="l">
              <a:lnSpc>
                <a:spcPct val="100000"/>
              </a:lnSpc>
              <a:spcBef>
                <a:spcPts val="0"/>
              </a:spcBef>
              <a:spcAft>
                <a:spcPts val="0"/>
              </a:spcAft>
              <a:buNone/>
            </a:pPr>
            <a:r>
              <a:t/>
            </a:r>
            <a:endParaRPr sz="900">
              <a:solidFill>
                <a:srgbClr val="212529"/>
              </a:solidFill>
              <a:highlight>
                <a:srgbClr val="FFFFFF"/>
              </a:highlight>
            </a:endParaRPr>
          </a:p>
          <a:p>
            <a:pPr indent="0" lvl="0" marL="0" rtl="0" algn="l">
              <a:lnSpc>
                <a:spcPct val="100000"/>
              </a:lnSpc>
              <a:spcBef>
                <a:spcPts val="0"/>
              </a:spcBef>
              <a:spcAft>
                <a:spcPts val="0"/>
              </a:spcAft>
              <a:buNone/>
            </a:pPr>
            <a:r>
              <a:rPr lang="en" sz="900">
                <a:solidFill>
                  <a:srgbClr val="212529"/>
                </a:solidFill>
                <a:highlight>
                  <a:srgbClr val="FFFFFF"/>
                </a:highlight>
              </a:rPr>
              <a:t>S. Grziwa, M. P ̈atzold, and L. Carone. The needle in the haystack: searching for transiting extrasolar planets in CoRoT stellar light curves. , 420(2):1045–1052, Feb. 2012. doi: 10.1111/j.1365-2966.2011.19970.x.</a:t>
            </a:r>
            <a:endParaRPr sz="900">
              <a:solidFill>
                <a:srgbClr val="212529"/>
              </a:solidFill>
              <a:highlight>
                <a:srgbClr val="FFFFFF"/>
              </a:highlight>
            </a:endParaRPr>
          </a:p>
          <a:p>
            <a:pPr indent="0" lvl="0" marL="0" rtl="0" algn="l">
              <a:lnSpc>
                <a:spcPct val="100000"/>
              </a:lnSpc>
              <a:spcBef>
                <a:spcPts val="0"/>
              </a:spcBef>
              <a:spcAft>
                <a:spcPts val="0"/>
              </a:spcAft>
              <a:buNone/>
            </a:pPr>
            <a:r>
              <a:t/>
            </a:r>
            <a:endParaRPr sz="900">
              <a:solidFill>
                <a:srgbClr val="212529"/>
              </a:solidFill>
              <a:highlight>
                <a:srgbClr val="FFFFFF"/>
              </a:highlight>
            </a:endParaRPr>
          </a:p>
          <a:p>
            <a:pPr indent="0" lvl="0" marL="0" rtl="0" algn="l">
              <a:lnSpc>
                <a:spcPct val="100000"/>
              </a:lnSpc>
              <a:spcBef>
                <a:spcPts val="0"/>
              </a:spcBef>
              <a:spcAft>
                <a:spcPts val="0"/>
              </a:spcAft>
              <a:buNone/>
            </a:pPr>
            <a:r>
              <a:rPr lang="en" sz="900">
                <a:solidFill>
                  <a:srgbClr val="212529"/>
                </a:solidFill>
                <a:highlight>
                  <a:srgbClr val="FFFFFF"/>
                </a:highlight>
              </a:rPr>
              <a:t>J. M. Jenkins, et. al.Overview of the Kepler Science Processing Pipeline. , 713(2):L87–L91, Apr. 2010. doi: 10.1088/2041-</a:t>
            </a:r>
            <a:endParaRPr sz="900">
              <a:solidFill>
                <a:srgbClr val="212529"/>
              </a:solidFill>
              <a:highlight>
                <a:srgbClr val="FFFFFF"/>
              </a:highlight>
            </a:endParaRPr>
          </a:p>
          <a:p>
            <a:pPr indent="0" lvl="0" marL="0" rtl="0" algn="l">
              <a:lnSpc>
                <a:spcPct val="100000"/>
              </a:lnSpc>
              <a:spcBef>
                <a:spcPts val="0"/>
              </a:spcBef>
              <a:spcAft>
                <a:spcPts val="0"/>
              </a:spcAft>
              <a:buNone/>
            </a:pPr>
            <a:r>
              <a:rPr lang="en" sz="900">
                <a:solidFill>
                  <a:srgbClr val="212529"/>
                </a:solidFill>
                <a:highlight>
                  <a:srgbClr val="FFFFFF"/>
                </a:highlight>
              </a:rPr>
              <a:t>8205/713/2/L87.</a:t>
            </a:r>
            <a:endParaRPr sz="900">
              <a:solidFill>
                <a:srgbClr val="212529"/>
              </a:solidFill>
              <a:highlight>
                <a:srgbClr val="FFFFFF"/>
              </a:highlight>
            </a:endParaRPr>
          </a:p>
          <a:p>
            <a:pPr indent="0" lvl="0" marL="0" rtl="0" algn="l">
              <a:lnSpc>
                <a:spcPct val="100000"/>
              </a:lnSpc>
              <a:spcBef>
                <a:spcPts val="0"/>
              </a:spcBef>
              <a:spcAft>
                <a:spcPts val="0"/>
              </a:spcAft>
              <a:buNone/>
            </a:pPr>
            <a:r>
              <a:t/>
            </a:r>
            <a:endParaRPr sz="900">
              <a:solidFill>
                <a:srgbClr val="212529"/>
              </a:solidFill>
              <a:highlight>
                <a:srgbClr val="FFFFFF"/>
              </a:highlight>
            </a:endParaRPr>
          </a:p>
          <a:p>
            <a:pPr indent="0" lvl="0" marL="0" rtl="0" algn="l">
              <a:lnSpc>
                <a:spcPct val="100000"/>
              </a:lnSpc>
              <a:spcBef>
                <a:spcPts val="0"/>
              </a:spcBef>
              <a:spcAft>
                <a:spcPts val="0"/>
              </a:spcAft>
              <a:buNone/>
            </a:pPr>
            <a:r>
              <a:rPr lang="en" sz="900">
                <a:solidFill>
                  <a:srgbClr val="212529"/>
                </a:solidFill>
                <a:highlight>
                  <a:srgbClr val="FFFFFF"/>
                </a:highlight>
              </a:rPr>
              <a:t>D. M. Kipping and A. Teachey. A cloaking device for transiting planets. , 459:1233–1241, June 2016. Doi: 10.1093/mnras/stw672.</a:t>
            </a:r>
            <a:endParaRPr sz="900">
              <a:solidFill>
                <a:srgbClr val="212529"/>
              </a:solidFill>
              <a:highlight>
                <a:srgbClr val="FFFFFF"/>
              </a:highlight>
            </a:endParaRPr>
          </a:p>
          <a:p>
            <a:pPr indent="0" lvl="0" marL="0" rtl="0" algn="l">
              <a:lnSpc>
                <a:spcPct val="100000"/>
              </a:lnSpc>
              <a:spcBef>
                <a:spcPts val="0"/>
              </a:spcBef>
              <a:spcAft>
                <a:spcPts val="0"/>
              </a:spcAft>
              <a:buNone/>
            </a:pPr>
            <a:r>
              <a:t/>
            </a:r>
            <a:endParaRPr sz="900">
              <a:solidFill>
                <a:srgbClr val="212529"/>
              </a:solidFill>
              <a:highlight>
                <a:srgbClr val="FFFFFF"/>
              </a:highlight>
            </a:endParaRPr>
          </a:p>
          <a:p>
            <a:pPr indent="0" lvl="0" marL="0" rtl="0" algn="l">
              <a:lnSpc>
                <a:spcPct val="100000"/>
              </a:lnSpc>
              <a:spcBef>
                <a:spcPts val="0"/>
              </a:spcBef>
              <a:spcAft>
                <a:spcPts val="0"/>
              </a:spcAft>
              <a:buNone/>
            </a:pPr>
            <a:r>
              <a:rPr lang="en" sz="900">
                <a:solidFill>
                  <a:srgbClr val="212529"/>
                </a:solidFill>
                <a:highlight>
                  <a:srgbClr val="FFFFFF"/>
                </a:highlight>
              </a:rPr>
              <a:t>G. Kov ́acs, S. Zucker, and T. Mazeh. A box-fitting algorithm in the search for periodic transits. , 391: 369–377, Aug. 2002. doi: 10.1051/0004-6361:20020802.</a:t>
            </a:r>
            <a:endParaRPr sz="900">
              <a:solidFill>
                <a:srgbClr val="212529"/>
              </a:solidFill>
              <a:highlight>
                <a:srgbClr val="FFFFFF"/>
              </a:highlight>
            </a:endParaRPr>
          </a:p>
          <a:p>
            <a:pPr indent="0" lvl="0" marL="0" rtl="0" algn="l">
              <a:lnSpc>
                <a:spcPct val="100000"/>
              </a:lnSpc>
              <a:spcBef>
                <a:spcPts val="0"/>
              </a:spcBef>
              <a:spcAft>
                <a:spcPts val="0"/>
              </a:spcAft>
              <a:buNone/>
            </a:pPr>
            <a:r>
              <a:t/>
            </a:r>
            <a:endParaRPr sz="900">
              <a:solidFill>
                <a:srgbClr val="212529"/>
              </a:solidFill>
              <a:highlight>
                <a:srgbClr val="FFFFFF"/>
              </a:highlight>
            </a:endParaRPr>
          </a:p>
          <a:p>
            <a:pPr indent="0" lvl="0" marL="0" rtl="0" algn="l">
              <a:lnSpc>
                <a:spcPct val="115000"/>
              </a:lnSpc>
              <a:spcBef>
                <a:spcPts val="0"/>
              </a:spcBef>
              <a:spcAft>
                <a:spcPts val="0"/>
              </a:spcAft>
              <a:buNone/>
            </a:pPr>
            <a:r>
              <a:t/>
            </a:r>
            <a:endParaRPr sz="900">
              <a:solidFill>
                <a:srgbClr val="212529"/>
              </a:solidFill>
              <a:highlight>
                <a:srgbClr val="FFFFFF"/>
              </a:high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85"/>
          <p:cNvSpPr txBox="1"/>
          <p:nvPr>
            <p:ph idx="1" type="body"/>
          </p:nvPr>
        </p:nvSpPr>
        <p:spPr>
          <a:xfrm>
            <a:off x="148550" y="240125"/>
            <a:ext cx="8520600" cy="4978500"/>
          </a:xfrm>
          <a:prstGeom prst="rect">
            <a:avLst/>
          </a:prstGeom>
        </p:spPr>
        <p:txBody>
          <a:bodyPr anchorCtr="0" anchor="t" bIns="91425" lIns="91425" spcFirstLastPara="1" rIns="91425" wrap="square" tIns="91425">
            <a:noAutofit/>
          </a:bodyPr>
          <a:lstStyle/>
          <a:p>
            <a:pPr indent="0" lvl="0" marL="0" rtl="0" algn="l">
              <a:lnSpc>
                <a:spcPct val="100000"/>
              </a:lnSpc>
              <a:spcBef>
                <a:spcPts val="500"/>
              </a:spcBef>
              <a:spcAft>
                <a:spcPts val="0"/>
              </a:spcAft>
              <a:buNone/>
            </a:pPr>
            <a:r>
              <a:rPr lang="en" sz="900">
                <a:solidFill>
                  <a:srgbClr val="212529"/>
                </a:solidFill>
                <a:highlight>
                  <a:srgbClr val="FFFFFF"/>
                </a:highlight>
              </a:rPr>
              <a:t>D. M. Kipping and A. Teachey. A cloaking device for transiting planets. , 459:1233–1241, June 2016. Doi: 10.1093/mnras/stw672.</a:t>
            </a:r>
            <a:endParaRPr sz="900">
              <a:solidFill>
                <a:srgbClr val="212529"/>
              </a:solidFill>
              <a:highlight>
                <a:srgbClr val="FFFFFF"/>
              </a:highlight>
            </a:endParaRPr>
          </a:p>
          <a:p>
            <a:pPr indent="0" lvl="0" marL="0" rtl="0" algn="l">
              <a:lnSpc>
                <a:spcPct val="100000"/>
              </a:lnSpc>
              <a:spcBef>
                <a:spcPts val="500"/>
              </a:spcBef>
              <a:spcAft>
                <a:spcPts val="0"/>
              </a:spcAft>
              <a:buNone/>
            </a:pPr>
            <a:r>
              <a:rPr lang="en" sz="900">
                <a:solidFill>
                  <a:srgbClr val="212529"/>
                </a:solidFill>
                <a:highlight>
                  <a:srgbClr val="FFFFFF"/>
                </a:highlight>
              </a:rPr>
              <a:t>G. Kov ́acs, S. Zucker, and T. Mazeh. A box-fitting algorithm in the search for periodic transits. , 391: 369–377, Aug. 2002. doi: 10.1051/0004-6361:20020802.</a:t>
            </a:r>
            <a:endParaRPr sz="900">
              <a:solidFill>
                <a:srgbClr val="212529"/>
              </a:solidFill>
              <a:highlight>
                <a:srgbClr val="FFFFFF"/>
              </a:highlight>
            </a:endParaRPr>
          </a:p>
          <a:p>
            <a:pPr indent="0" lvl="0" marL="0" rtl="0" algn="l">
              <a:lnSpc>
                <a:spcPct val="100000"/>
              </a:lnSpc>
              <a:spcBef>
                <a:spcPts val="500"/>
              </a:spcBef>
              <a:spcAft>
                <a:spcPts val="0"/>
              </a:spcAft>
              <a:buClr>
                <a:schemeClr val="dk1"/>
              </a:buClr>
              <a:buSzPts val="1100"/>
              <a:buFont typeface="Arial"/>
              <a:buNone/>
            </a:pPr>
            <a:r>
              <a:rPr lang="en" sz="900">
                <a:solidFill>
                  <a:srgbClr val="212529"/>
                </a:solidFill>
                <a:highlight>
                  <a:srgbClr val="FFFFFF"/>
                </a:highlight>
              </a:rPr>
              <a:t>A. Malik, B. P. Moster, and C. Obermeier. Exoplanet detection using machine learning. Monthly Notices of the Royal Astronomical Society, dec 2021. doi: 10.1093/mnras/stab3692.</a:t>
            </a:r>
            <a:endParaRPr sz="900">
              <a:solidFill>
                <a:srgbClr val="212529"/>
              </a:solidFill>
              <a:highlight>
                <a:srgbClr val="FFFFFF"/>
              </a:highlight>
            </a:endParaRPr>
          </a:p>
          <a:p>
            <a:pPr indent="0" lvl="0" marL="0" rtl="0" algn="l">
              <a:lnSpc>
                <a:spcPct val="100000"/>
              </a:lnSpc>
              <a:spcBef>
                <a:spcPts val="500"/>
              </a:spcBef>
              <a:spcAft>
                <a:spcPts val="0"/>
              </a:spcAft>
              <a:buClr>
                <a:schemeClr val="dk1"/>
              </a:buClr>
              <a:buSzPts val="1100"/>
              <a:buFont typeface="Arial"/>
              <a:buNone/>
            </a:pPr>
            <a:r>
              <a:rPr lang="en" sz="900">
                <a:solidFill>
                  <a:srgbClr val="212529"/>
                </a:solidFill>
                <a:highlight>
                  <a:srgbClr val="FFFFFF"/>
                </a:highlight>
              </a:rPr>
              <a:t>S. D. McCauliff, et. al. AUTOMATIC CLASSIFICATION OFiKEPLER/iPLANETARY TRANSIT CANDIDATES. The Astrophysical Journal, 806(1):6, jun 2015. doi: 10.1088/0004-637x/806/1/6.</a:t>
            </a:r>
            <a:endParaRPr sz="900">
              <a:solidFill>
                <a:srgbClr val="212529"/>
              </a:solidFill>
              <a:highlight>
                <a:srgbClr val="FFFFFF"/>
              </a:highlight>
            </a:endParaRPr>
          </a:p>
          <a:p>
            <a:pPr indent="0" lvl="0" marL="0" rtl="0" algn="l">
              <a:lnSpc>
                <a:spcPct val="100000"/>
              </a:lnSpc>
              <a:spcBef>
                <a:spcPts val="500"/>
              </a:spcBef>
              <a:spcAft>
                <a:spcPts val="0"/>
              </a:spcAft>
              <a:buClr>
                <a:schemeClr val="dk1"/>
              </a:buClr>
              <a:buSzPts val="1100"/>
              <a:buFont typeface="Arial"/>
              <a:buNone/>
            </a:pPr>
            <a:r>
              <a:rPr lang="en" sz="900">
                <a:solidFill>
                  <a:srgbClr val="212529"/>
                </a:solidFill>
                <a:highlight>
                  <a:srgbClr val="FFFFFF"/>
                </a:highlight>
              </a:rPr>
              <a:t>Ognjanovski, G. (2019, January 14). Everything you need to know about Neural Networks and Backpropagation — Machine Learning Easy and Fun. Towards Data Science. Retrieved July 24, 2023, from https://towardsdatascience.com/everything-you-need-to-know-about-neural-networks-and-backpropagation-machine-learning-made-easy-e5285bc2be3a</a:t>
            </a:r>
            <a:endParaRPr sz="900">
              <a:solidFill>
                <a:srgbClr val="212529"/>
              </a:solidFill>
              <a:highlight>
                <a:srgbClr val="FFFFFF"/>
              </a:highlight>
            </a:endParaRPr>
          </a:p>
          <a:p>
            <a:pPr indent="0" lvl="0" marL="0" rtl="0" algn="l">
              <a:lnSpc>
                <a:spcPct val="100000"/>
              </a:lnSpc>
              <a:spcBef>
                <a:spcPts val="500"/>
              </a:spcBef>
              <a:spcAft>
                <a:spcPts val="0"/>
              </a:spcAft>
              <a:buClr>
                <a:schemeClr val="dk1"/>
              </a:buClr>
              <a:buSzPts val="1100"/>
              <a:buFont typeface="Arial"/>
              <a:buNone/>
            </a:pPr>
            <a:r>
              <a:rPr lang="en" sz="900">
                <a:solidFill>
                  <a:srgbClr val="212529"/>
                </a:solidFill>
                <a:highlight>
                  <a:srgbClr val="FFFFFF"/>
                </a:highlight>
              </a:rPr>
              <a:t>K. A. Pearson, L. Palafox, and C. A. Griffith. Searching for exoplanets using artificial intelligence. , 474(1): 478–491, Feb. 2018. doi: 10.1093/mnras/stx2761.</a:t>
            </a:r>
            <a:endParaRPr sz="900">
              <a:solidFill>
                <a:srgbClr val="212529"/>
              </a:solidFill>
              <a:highlight>
                <a:srgbClr val="FFFFFF"/>
              </a:highlight>
            </a:endParaRPr>
          </a:p>
          <a:p>
            <a:pPr indent="0" lvl="0" marL="0" rtl="0" algn="l">
              <a:lnSpc>
                <a:spcPct val="100000"/>
              </a:lnSpc>
              <a:spcBef>
                <a:spcPts val="500"/>
              </a:spcBef>
              <a:spcAft>
                <a:spcPts val="0"/>
              </a:spcAft>
              <a:buClr>
                <a:schemeClr val="dk1"/>
              </a:buClr>
              <a:buSzPts val="1100"/>
              <a:buFont typeface="Arial"/>
              <a:buNone/>
            </a:pPr>
            <a:r>
              <a:rPr lang="en" sz="900">
                <a:solidFill>
                  <a:srgbClr val="212529"/>
                </a:solidFill>
                <a:highlight>
                  <a:srgbClr val="FFFFFF"/>
                </a:highlight>
              </a:rPr>
              <a:t>G. R. Ricker, et al. Transiting Exoplanet Survey Satellite (TESS). Journal of Astronomical Telescopes, Instruments, and Systems, 1:014003, Jan. 2015. Doi: 10.1117/1.JATIS.1.1.014003.</a:t>
            </a:r>
            <a:endParaRPr sz="900">
              <a:solidFill>
                <a:srgbClr val="212529"/>
              </a:solidFill>
              <a:highlight>
                <a:srgbClr val="FFFFFF"/>
              </a:highlight>
            </a:endParaRPr>
          </a:p>
          <a:p>
            <a:pPr indent="0" lvl="0" marL="0" rtl="0" algn="l">
              <a:lnSpc>
                <a:spcPct val="100000"/>
              </a:lnSpc>
              <a:spcBef>
                <a:spcPts val="500"/>
              </a:spcBef>
              <a:spcAft>
                <a:spcPts val="0"/>
              </a:spcAft>
              <a:buClr>
                <a:schemeClr val="dk1"/>
              </a:buClr>
              <a:buSzPts val="1100"/>
              <a:buFont typeface="Arial"/>
              <a:buNone/>
            </a:pPr>
            <a:r>
              <a:rPr lang="en" sz="900">
                <a:solidFill>
                  <a:srgbClr val="212529"/>
                </a:solidFill>
                <a:highlight>
                  <a:srgbClr val="FFFFFF"/>
                </a:highlight>
              </a:rPr>
              <a:t>N. Schanche,  et al. Machine-learning approaches to exoplanet transit detection and candidate validation in wide-field ground-based surveys. Monthly Notices of the Royal Astronomical Society, 483(4): 5534–5547, nov 2018. doi: 10.1093/mnras/sty3146.</a:t>
            </a:r>
            <a:endParaRPr sz="900">
              <a:solidFill>
                <a:srgbClr val="212529"/>
              </a:solidFill>
              <a:highlight>
                <a:srgbClr val="FFFFFF"/>
              </a:highlight>
            </a:endParaRPr>
          </a:p>
          <a:p>
            <a:pPr indent="0" lvl="0" marL="0" rtl="0" algn="l">
              <a:lnSpc>
                <a:spcPct val="100000"/>
              </a:lnSpc>
              <a:spcBef>
                <a:spcPts val="500"/>
              </a:spcBef>
              <a:spcAft>
                <a:spcPts val="0"/>
              </a:spcAft>
              <a:buClr>
                <a:schemeClr val="dk1"/>
              </a:buClr>
              <a:buSzPts val="1100"/>
              <a:buFont typeface="Arial"/>
              <a:buNone/>
            </a:pPr>
            <a:r>
              <a:rPr lang="en" sz="900">
                <a:solidFill>
                  <a:srgbClr val="212529"/>
                </a:solidFill>
                <a:highlight>
                  <a:srgbClr val="FFFFFF"/>
                </a:highlight>
              </a:rPr>
              <a:t>C. J. Shallue and A. Vanderburg. Identifying exoplanets with deep learning: A five-planet resonant chain around kepler-80 and an eighth planet around kepler-90. The Astronomical Journal, 155(2):94, jan 2018. doi: 10.3847/1538-3881/aa9e09.</a:t>
            </a:r>
            <a:endParaRPr sz="900">
              <a:solidFill>
                <a:srgbClr val="212529"/>
              </a:solidFill>
              <a:highlight>
                <a:srgbClr val="FFFFFF"/>
              </a:highlight>
            </a:endParaRPr>
          </a:p>
          <a:p>
            <a:pPr indent="0" lvl="0" marL="0" rtl="0" algn="l">
              <a:lnSpc>
                <a:spcPct val="100000"/>
              </a:lnSpc>
              <a:spcBef>
                <a:spcPts val="500"/>
              </a:spcBef>
              <a:spcAft>
                <a:spcPts val="0"/>
              </a:spcAft>
              <a:buClr>
                <a:schemeClr val="dk1"/>
              </a:buClr>
              <a:buSzPts val="1100"/>
              <a:buFont typeface="Arial"/>
              <a:buNone/>
            </a:pPr>
            <a:r>
              <a:rPr lang="en" sz="900">
                <a:solidFill>
                  <a:schemeClr val="dk1"/>
                </a:solidFill>
                <a:highlight>
                  <a:srgbClr val="FFFFFF"/>
                </a:highlight>
              </a:rPr>
              <a:t>M. C. Stumpe, J. C. Smith, J. H. Catanzarite, J. E. Van Cleve, J. M. Jenkins, J. D. Twicken, and F. R.</a:t>
            </a:r>
            <a:endParaRPr sz="900">
              <a:solidFill>
                <a:schemeClr val="dk1"/>
              </a:solidFill>
              <a:highlight>
                <a:srgbClr val="FFFFFF"/>
              </a:highlight>
            </a:endParaRPr>
          </a:p>
          <a:p>
            <a:pPr indent="0" lvl="0" marL="0" rtl="0" algn="l">
              <a:lnSpc>
                <a:spcPct val="100000"/>
              </a:lnSpc>
              <a:spcBef>
                <a:spcPts val="500"/>
              </a:spcBef>
              <a:spcAft>
                <a:spcPts val="0"/>
              </a:spcAft>
              <a:buClr>
                <a:schemeClr val="dk1"/>
              </a:buClr>
              <a:buSzPts val="1100"/>
              <a:buFont typeface="Arial"/>
              <a:buNone/>
            </a:pPr>
            <a:r>
              <a:rPr lang="en" sz="900">
                <a:solidFill>
                  <a:schemeClr val="dk1"/>
                </a:solidFill>
                <a:highlight>
                  <a:srgbClr val="FFFFFF"/>
                </a:highlight>
              </a:rPr>
              <a:t>Girouard. Multiscale Systematic Error Correction via Wavelet-Based Bandsplitting in Kepler Data. , 126 (935):100, Jan. 2014. doi: 10.1086/674989.</a:t>
            </a:r>
            <a:endParaRPr sz="900">
              <a:solidFill>
                <a:schemeClr val="dk1"/>
              </a:solidFill>
              <a:highlight>
                <a:srgbClr val="FFFFFF"/>
              </a:highlight>
            </a:endParaRPr>
          </a:p>
          <a:p>
            <a:pPr indent="0" lvl="0" marL="0" rtl="0" algn="l">
              <a:lnSpc>
                <a:spcPct val="100000"/>
              </a:lnSpc>
              <a:spcBef>
                <a:spcPts val="500"/>
              </a:spcBef>
              <a:spcAft>
                <a:spcPts val="0"/>
              </a:spcAft>
              <a:buClr>
                <a:schemeClr val="dk1"/>
              </a:buClr>
              <a:buSzPts val="1100"/>
              <a:buFont typeface="Arial"/>
              <a:buNone/>
            </a:pPr>
            <a:r>
              <a:rPr lang="en" sz="900">
                <a:solidFill>
                  <a:schemeClr val="dk1"/>
                </a:solidFill>
                <a:highlight>
                  <a:srgbClr val="FFFFFF"/>
                </a:highlight>
              </a:rPr>
              <a:t>S. Thompson, D. Fraquelli, J. E. van Cleve, and D. A. Caldwell. Kepler: A search for terrestrial planets (kepler archive manual). may 2016.</a:t>
            </a:r>
            <a:endParaRPr sz="900">
              <a:solidFill>
                <a:schemeClr val="dk1"/>
              </a:solidFill>
              <a:highlight>
                <a:srgbClr val="FFFFFF"/>
              </a:highlight>
            </a:endParaRPr>
          </a:p>
          <a:p>
            <a:pPr indent="0" lvl="0" marL="0" rtl="0" algn="l">
              <a:lnSpc>
                <a:spcPct val="100000"/>
              </a:lnSpc>
              <a:spcBef>
                <a:spcPts val="500"/>
              </a:spcBef>
              <a:spcAft>
                <a:spcPts val="0"/>
              </a:spcAft>
              <a:buClr>
                <a:schemeClr val="dk1"/>
              </a:buClr>
              <a:buSzPts val="1100"/>
              <a:buFont typeface="Arial"/>
              <a:buNone/>
            </a:pPr>
            <a:r>
              <a:rPr lang="en" sz="900">
                <a:solidFill>
                  <a:schemeClr val="dk1"/>
                </a:solidFill>
                <a:highlight>
                  <a:srgbClr val="FFFFFF"/>
                </a:highlight>
              </a:rPr>
              <a:t>A. Wolszczan and D. A. Frail. A planetary system around the millisecond pulsar PSR1257 + 12. , 355 (6356):145–147, Jan. 1992. doi: 10.1038/355145a0.</a:t>
            </a:r>
            <a:endParaRPr sz="900">
              <a:solidFill>
                <a:schemeClr val="dk1"/>
              </a:solidFill>
              <a:highlight>
                <a:srgbClr val="FFFFFF"/>
              </a:highlight>
            </a:endParaRPr>
          </a:p>
          <a:p>
            <a:pPr indent="0" lvl="0" marL="0" rtl="0" algn="l">
              <a:lnSpc>
                <a:spcPct val="100000"/>
              </a:lnSpc>
              <a:spcBef>
                <a:spcPts val="500"/>
              </a:spcBef>
              <a:spcAft>
                <a:spcPts val="0"/>
              </a:spcAft>
              <a:buClr>
                <a:schemeClr val="dk1"/>
              </a:buClr>
              <a:buSzPts val="1100"/>
              <a:buFont typeface="Arial"/>
              <a:buNone/>
            </a:pPr>
            <a:r>
              <a:rPr lang="en" sz="900">
                <a:solidFill>
                  <a:schemeClr val="dk1"/>
                </a:solidFill>
                <a:highlight>
                  <a:srgbClr val="FFFFFF"/>
                </a:highlight>
              </a:rPr>
              <a:t>L. Yu,  et al. Identifying exoplanets with deep learning. III. automated triage and vetting of iTESS/i candidates. The Astronomical Journal , 158(1):25, jun 2019. doi: 10.3847/1538-3881/ab21d6.</a:t>
            </a:r>
            <a:endParaRPr sz="900">
              <a:solidFill>
                <a:schemeClr val="dk1"/>
              </a:solidFill>
              <a:highlight>
                <a:srgbClr val="FFFFFF"/>
              </a:highlight>
            </a:endParaRPr>
          </a:p>
          <a:p>
            <a:pPr indent="0" lvl="0" marL="0" rtl="0" algn="l">
              <a:lnSpc>
                <a:spcPct val="100000"/>
              </a:lnSpc>
              <a:spcBef>
                <a:spcPts val="500"/>
              </a:spcBef>
              <a:spcAft>
                <a:spcPts val="0"/>
              </a:spcAft>
              <a:buClr>
                <a:schemeClr val="dk1"/>
              </a:buClr>
              <a:buSzPts val="1100"/>
              <a:buFont typeface="Arial"/>
              <a:buNone/>
            </a:pPr>
            <a:r>
              <a:rPr lang="en" sz="900">
                <a:solidFill>
                  <a:schemeClr val="dk1"/>
                </a:solidFill>
                <a:highlight>
                  <a:srgbClr val="FFFFFF"/>
                </a:highlight>
              </a:rPr>
              <a:t>S. Zucker and R. Giryes. Shallow Transits—Deep Learning. I. Feasibility Study of Deep Learning to Detect Periodic Transits of Exoplanets. , 155(4):147, Apr. 2018. doi: 10.3847/1538-3881/aaae05.</a:t>
            </a:r>
            <a:endParaRPr sz="900">
              <a:solidFill>
                <a:srgbClr val="212529"/>
              </a:solidFill>
              <a:highlight>
                <a:srgbClr val="FFFFFF"/>
              </a:highlight>
            </a:endParaRPr>
          </a:p>
          <a:p>
            <a:pPr indent="0" lvl="0" marL="0" rtl="0" algn="l">
              <a:lnSpc>
                <a:spcPct val="100000"/>
              </a:lnSpc>
              <a:spcBef>
                <a:spcPts val="500"/>
              </a:spcBef>
              <a:spcAft>
                <a:spcPts val="0"/>
              </a:spcAft>
              <a:buNone/>
            </a:pPr>
            <a:r>
              <a:t/>
            </a: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t>
            </a:r>
            <a:endParaRPr/>
          </a:p>
        </p:txBody>
      </p:sp>
      <p:cxnSp>
        <p:nvCxnSpPr>
          <p:cNvPr id="119" name="Google Shape;119;p20"/>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120" name="Google Shape;120;p20"/>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121" name="Google Shape;121;p20"/>
          <p:cNvSpPr txBox="1"/>
          <p:nvPr/>
        </p:nvSpPr>
        <p:spPr>
          <a:xfrm>
            <a:off x="191825" y="898425"/>
            <a:ext cx="5712300" cy="223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dk1"/>
                </a:solidFill>
                <a:highlight>
                  <a:srgbClr val="FFFFFF"/>
                </a:highlight>
              </a:rPr>
              <a:t>Kepler mission</a:t>
            </a:r>
            <a:r>
              <a:rPr lang="en" sz="1300">
                <a:solidFill>
                  <a:schemeClr val="dk1"/>
                </a:solidFill>
                <a:highlight>
                  <a:srgbClr val="FFFFFF"/>
                </a:highlight>
              </a:rPr>
              <a:t> is one of the largest exoplanet surveys (2708 confirmed detections)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highlight>
                  <a:srgbClr val="FFFFFF"/>
                </a:highlight>
              </a:rPr>
              <a:t>High exposure time → able to observe dimmer, more distant targets </a:t>
            </a:r>
            <a:endParaRPr sz="1300">
              <a:solidFill>
                <a:schemeClr val="dk1"/>
              </a:solidFill>
              <a:highlight>
                <a:srgbClr val="FFFFFF"/>
              </a:highlight>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highlight>
                  <a:srgbClr val="FFFFFF"/>
                </a:highlight>
              </a:rPr>
              <a:t>Prioritized Main Sequence stars for which Earth-like planets would be detectable</a:t>
            </a:r>
            <a:endParaRPr sz="1300">
              <a:solidFill>
                <a:schemeClr val="dk1"/>
              </a:solidFill>
              <a:highlight>
                <a:srgbClr val="FFFFFF"/>
              </a:highlight>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highlight>
                  <a:srgbClr val="FFFFFF"/>
                </a:highlight>
              </a:rPr>
              <a:t>Thousands of lightcurves of stellar targets, some with transiting exoplanets</a:t>
            </a:r>
            <a:endParaRPr sz="1300">
              <a:solidFill>
                <a:schemeClr val="dk1"/>
              </a:solidFill>
              <a:highlight>
                <a:srgbClr val="FFFFFF"/>
              </a:highlight>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highlight>
                  <a:srgbClr val="FFFFFF"/>
                </a:highlight>
              </a:rPr>
              <a:t>Lightcurves are publicly available online</a:t>
            </a:r>
            <a:endParaRPr sz="1300">
              <a:solidFill>
                <a:schemeClr val="dk1"/>
              </a:solidFill>
              <a:highlight>
                <a:srgbClr val="FFFFFF"/>
              </a:highlight>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highlight>
                  <a:srgbClr val="FFFFFF"/>
                </a:highlight>
              </a:rPr>
              <a:t>NASA Exoplanet Archive for class labels</a:t>
            </a:r>
            <a:endParaRPr sz="1300">
              <a:solidFill>
                <a:schemeClr val="dk1"/>
              </a:solidFill>
              <a:highlight>
                <a:srgbClr val="FFFFFF"/>
              </a:highlight>
            </a:endParaRPr>
          </a:p>
          <a:p>
            <a:pPr indent="0" lvl="0" marL="0" rtl="0" algn="l">
              <a:lnSpc>
                <a:spcPct val="115000"/>
              </a:lnSpc>
              <a:spcBef>
                <a:spcPts val="0"/>
              </a:spcBef>
              <a:spcAft>
                <a:spcPts val="0"/>
              </a:spcAft>
              <a:buNone/>
            </a:pPr>
            <a:r>
              <a:t/>
            </a:r>
            <a:endParaRPr sz="1300">
              <a:solidFill>
                <a:schemeClr val="dk1"/>
              </a:solidFill>
              <a:highlight>
                <a:srgbClr val="FFFFFF"/>
              </a:highlight>
            </a:endParaRPr>
          </a:p>
          <a:p>
            <a:pPr indent="0" lvl="0" marL="0" rtl="0" algn="l">
              <a:lnSpc>
                <a:spcPct val="115000"/>
              </a:lnSpc>
              <a:spcBef>
                <a:spcPts val="0"/>
              </a:spcBef>
              <a:spcAft>
                <a:spcPts val="0"/>
              </a:spcAft>
              <a:buNone/>
            </a:pPr>
            <a:r>
              <a:t/>
            </a:r>
            <a:endParaRPr sz="1300">
              <a:solidFill>
                <a:schemeClr val="dk1"/>
              </a:solidFill>
              <a:highlight>
                <a:srgbClr val="FFFFFF"/>
              </a:highlight>
            </a:endParaRPr>
          </a:p>
          <a:p>
            <a:pPr indent="0" lvl="0" marL="0" rtl="0" algn="l">
              <a:lnSpc>
                <a:spcPct val="115000"/>
              </a:lnSpc>
              <a:spcBef>
                <a:spcPts val="0"/>
              </a:spcBef>
              <a:spcAft>
                <a:spcPts val="0"/>
              </a:spcAft>
              <a:buNone/>
            </a:pPr>
            <a:r>
              <a:t/>
            </a:r>
            <a:endParaRPr sz="1300">
              <a:solidFill>
                <a:schemeClr val="dk1"/>
              </a:solidFill>
              <a:highlight>
                <a:srgbClr val="FFFFFF"/>
              </a:highlight>
            </a:endParaRPr>
          </a:p>
          <a:p>
            <a:pPr indent="0" lvl="0" marL="0" rtl="0" algn="l">
              <a:lnSpc>
                <a:spcPct val="115000"/>
              </a:lnSpc>
              <a:spcBef>
                <a:spcPts val="0"/>
              </a:spcBef>
              <a:spcAft>
                <a:spcPts val="0"/>
              </a:spcAft>
              <a:buNone/>
            </a:pPr>
            <a:r>
              <a:t/>
            </a:r>
            <a:endParaRPr sz="1150">
              <a:solidFill>
                <a:schemeClr val="dk1"/>
              </a:solidFill>
              <a:highlight>
                <a:srgbClr val="FFFFFF"/>
              </a:highlight>
            </a:endParaRPr>
          </a:p>
        </p:txBody>
      </p:sp>
      <p:pic>
        <p:nvPicPr>
          <p:cNvPr id="122" name="Google Shape;122;p20"/>
          <p:cNvPicPr preferRelativeResize="0"/>
          <p:nvPr/>
        </p:nvPicPr>
        <p:blipFill>
          <a:blip r:embed="rId3">
            <a:alphaModFix/>
          </a:blip>
          <a:stretch>
            <a:fillRect/>
          </a:stretch>
        </p:blipFill>
        <p:spPr>
          <a:xfrm rot="-618882">
            <a:off x="5960323" y="1101825"/>
            <a:ext cx="2521275" cy="2762900"/>
          </a:xfrm>
          <a:prstGeom prst="rect">
            <a:avLst/>
          </a:prstGeom>
          <a:noFill/>
          <a:ln>
            <a:noFill/>
          </a:ln>
        </p:spPr>
      </p:pic>
      <p:sp>
        <p:nvSpPr>
          <p:cNvPr id="123" name="Google Shape;123;p20"/>
          <p:cNvSpPr txBox="1"/>
          <p:nvPr/>
        </p:nvSpPr>
        <p:spPr>
          <a:xfrm>
            <a:off x="6706725" y="3949975"/>
            <a:ext cx="2554500" cy="5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The Kepler satellite</a:t>
            </a:r>
            <a:r>
              <a:rPr lang="en"/>
              <a:t> </a:t>
            </a:r>
            <a:endParaRPr/>
          </a:p>
        </p:txBody>
      </p:sp>
      <p:sp>
        <p:nvSpPr>
          <p:cNvPr id="124" name="Google Shape;124;p20"/>
          <p:cNvSpPr txBox="1"/>
          <p:nvPr/>
        </p:nvSpPr>
        <p:spPr>
          <a:xfrm>
            <a:off x="191825" y="3329725"/>
            <a:ext cx="5612100" cy="130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highlight>
                  <a:schemeClr val="lt1"/>
                </a:highlight>
              </a:rPr>
              <a:t>Lightcurve</a:t>
            </a:r>
            <a:r>
              <a:rPr lang="en" sz="1300">
                <a:solidFill>
                  <a:schemeClr val="dk1"/>
                </a:solidFill>
                <a:highlight>
                  <a:schemeClr val="lt1"/>
                </a:highlight>
              </a:rPr>
              <a:t> data:</a:t>
            </a:r>
            <a:endParaRPr sz="1300">
              <a:solidFill>
                <a:schemeClr val="dk1"/>
              </a:solidFill>
              <a:highlight>
                <a:schemeClr val="lt1"/>
              </a:highlight>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highlight>
                  <a:schemeClr val="lt1"/>
                </a:highlight>
              </a:rPr>
              <a:t>Several 90-day quarters, at a cadence of 30min</a:t>
            </a:r>
            <a:endParaRPr sz="1300">
              <a:solidFill>
                <a:schemeClr val="dk1"/>
              </a:solidFill>
              <a:highlight>
                <a:schemeClr val="lt1"/>
              </a:highlight>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highlight>
                  <a:schemeClr val="lt1"/>
                </a:highlight>
              </a:rPr>
              <a:t>Flux (light intensity) as a function of time from each target star</a:t>
            </a:r>
            <a:endParaRPr sz="1300">
              <a:solidFill>
                <a:schemeClr val="dk1"/>
              </a:solidFill>
              <a:highlight>
                <a:schemeClr val="lt1"/>
              </a:highlight>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highlight>
                  <a:schemeClr val="lt1"/>
                </a:highlight>
              </a:rPr>
              <a:t>Intervals of missing data due to telescope operation, and many quality flagged datapoints. </a:t>
            </a:r>
            <a:endParaRPr sz="1300">
              <a:solidFill>
                <a:schemeClr val="dk1"/>
              </a:solidFill>
              <a:highlight>
                <a:schemeClr val="lt1"/>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109800" y="7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cxnSp>
        <p:nvCxnSpPr>
          <p:cNvPr id="130" name="Google Shape;130;p21"/>
          <p:cNvCxnSpPr/>
          <p:nvPr/>
        </p:nvCxnSpPr>
        <p:spPr>
          <a:xfrm flipH="1" rot="10800000">
            <a:off x="134600" y="634225"/>
            <a:ext cx="3801300" cy="300"/>
          </a:xfrm>
          <a:prstGeom prst="straightConnector1">
            <a:avLst/>
          </a:prstGeom>
          <a:noFill/>
          <a:ln cap="flat" cmpd="sng" w="19050">
            <a:solidFill>
              <a:srgbClr val="FF9900"/>
            </a:solidFill>
            <a:prstDash val="solid"/>
            <a:round/>
            <a:headEnd len="med" w="med" type="none"/>
            <a:tailEnd len="med" w="med" type="none"/>
          </a:ln>
        </p:spPr>
      </p:cxnSp>
      <p:sp>
        <p:nvSpPr>
          <p:cNvPr id="131" name="Google Shape;131;p21"/>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132" name="Google Shape;132;p21"/>
          <p:cNvSpPr txBox="1"/>
          <p:nvPr/>
        </p:nvSpPr>
        <p:spPr>
          <a:xfrm>
            <a:off x="191825" y="746025"/>
            <a:ext cx="8728500" cy="4209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solidFill>
                <a:schemeClr val="dk1"/>
              </a:solidFill>
              <a:highlight>
                <a:srgbClr val="FFFFFF"/>
              </a:highlight>
            </a:endParaRPr>
          </a:p>
          <a:p>
            <a:pPr indent="0" lvl="0" marL="0" rtl="0" algn="l">
              <a:lnSpc>
                <a:spcPct val="115000"/>
              </a:lnSpc>
              <a:spcBef>
                <a:spcPts val="0"/>
              </a:spcBef>
              <a:spcAft>
                <a:spcPts val="0"/>
              </a:spcAft>
              <a:buNone/>
            </a:pPr>
            <a:r>
              <a:t/>
            </a:r>
            <a:endParaRPr sz="1150">
              <a:solidFill>
                <a:schemeClr val="dk1"/>
              </a:solidFill>
              <a:highlight>
                <a:srgbClr val="FFFFFF"/>
              </a:highlight>
            </a:endParaRPr>
          </a:p>
          <a:p>
            <a:pPr indent="0" lvl="0" marL="0" rtl="0" algn="l">
              <a:lnSpc>
                <a:spcPct val="115000"/>
              </a:lnSpc>
              <a:spcBef>
                <a:spcPts val="0"/>
              </a:spcBef>
              <a:spcAft>
                <a:spcPts val="0"/>
              </a:spcAft>
              <a:buNone/>
            </a:pPr>
            <a:r>
              <a:rPr b="1" lang="en" sz="1150">
                <a:solidFill>
                  <a:schemeClr val="dk1"/>
                </a:solidFill>
                <a:highlight>
                  <a:srgbClr val="FFFFFF"/>
                </a:highlight>
              </a:rPr>
              <a:t>Preprocessing steps:</a:t>
            </a:r>
            <a:endParaRPr b="1" sz="1150">
              <a:solidFill>
                <a:schemeClr val="dk1"/>
              </a:solidFill>
              <a:highlight>
                <a:srgbClr val="FFFFFF"/>
              </a:highlight>
            </a:endParaRPr>
          </a:p>
          <a:p>
            <a:pPr indent="0" lvl="0" marL="0" rtl="0" algn="l">
              <a:lnSpc>
                <a:spcPct val="115000"/>
              </a:lnSpc>
              <a:spcBef>
                <a:spcPts val="0"/>
              </a:spcBef>
              <a:spcAft>
                <a:spcPts val="0"/>
              </a:spcAft>
              <a:buNone/>
            </a:pPr>
            <a:r>
              <a:t/>
            </a:r>
            <a:endParaRPr sz="1150">
              <a:solidFill>
                <a:schemeClr val="dk1"/>
              </a:solidFill>
              <a:highlight>
                <a:srgbClr val="FFFFFF"/>
              </a:highlight>
            </a:endParaRPr>
          </a:p>
          <a:p>
            <a:pPr indent="0" lvl="0" marL="0" rtl="0" algn="l">
              <a:lnSpc>
                <a:spcPct val="115000"/>
              </a:lnSpc>
              <a:spcBef>
                <a:spcPts val="0"/>
              </a:spcBef>
              <a:spcAft>
                <a:spcPts val="0"/>
              </a:spcAft>
              <a:buNone/>
            </a:pPr>
            <a:r>
              <a:t/>
            </a:r>
            <a:endParaRPr sz="1150">
              <a:solidFill>
                <a:schemeClr val="dk1"/>
              </a:solidFill>
              <a:highlight>
                <a:srgbClr val="FFFFFF"/>
              </a:highlight>
            </a:endParaRPr>
          </a:p>
        </p:txBody>
      </p:sp>
      <p:pic>
        <p:nvPicPr>
          <p:cNvPr id="133" name="Google Shape;133;p21"/>
          <p:cNvPicPr preferRelativeResize="0"/>
          <p:nvPr/>
        </p:nvPicPr>
        <p:blipFill>
          <a:blip r:embed="rId3">
            <a:alphaModFix/>
          </a:blip>
          <a:stretch>
            <a:fillRect/>
          </a:stretch>
        </p:blipFill>
        <p:spPr>
          <a:xfrm>
            <a:off x="385275" y="2502225"/>
            <a:ext cx="8520601" cy="2304217"/>
          </a:xfrm>
          <a:prstGeom prst="rect">
            <a:avLst/>
          </a:prstGeom>
          <a:noFill/>
          <a:ln>
            <a:noFill/>
          </a:ln>
        </p:spPr>
      </p:pic>
      <p:grpSp>
        <p:nvGrpSpPr>
          <p:cNvPr id="134" name="Google Shape;134;p21"/>
          <p:cNvGrpSpPr/>
          <p:nvPr/>
        </p:nvGrpSpPr>
        <p:grpSpPr>
          <a:xfrm>
            <a:off x="319775" y="1468975"/>
            <a:ext cx="4600550" cy="870100"/>
            <a:chOff x="569025" y="2637975"/>
            <a:chExt cx="4600550" cy="870100"/>
          </a:xfrm>
        </p:grpSpPr>
        <p:grpSp>
          <p:nvGrpSpPr>
            <p:cNvPr id="135" name="Google Shape;135;p21"/>
            <p:cNvGrpSpPr/>
            <p:nvPr/>
          </p:nvGrpSpPr>
          <p:grpSpPr>
            <a:xfrm>
              <a:off x="569025" y="2637975"/>
              <a:ext cx="286800" cy="425700"/>
              <a:chOff x="569025" y="2637975"/>
              <a:chExt cx="286800" cy="425700"/>
            </a:xfrm>
          </p:grpSpPr>
          <p:sp>
            <p:nvSpPr>
              <p:cNvPr id="136" name="Google Shape;136;p21"/>
              <p:cNvSpPr/>
              <p:nvPr/>
            </p:nvSpPr>
            <p:spPr>
              <a:xfrm>
                <a:off x="608175" y="2710775"/>
                <a:ext cx="208500" cy="278100"/>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7" name="Google Shape;137;p21"/>
              <p:cNvSpPr txBox="1"/>
              <p:nvPr/>
            </p:nvSpPr>
            <p:spPr>
              <a:xfrm>
                <a:off x="569025" y="2637975"/>
                <a:ext cx="286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grpSp>
        <p:grpSp>
          <p:nvGrpSpPr>
            <p:cNvPr id="138" name="Google Shape;138;p21"/>
            <p:cNvGrpSpPr/>
            <p:nvPr/>
          </p:nvGrpSpPr>
          <p:grpSpPr>
            <a:xfrm>
              <a:off x="569025" y="3063675"/>
              <a:ext cx="4600550" cy="444400"/>
              <a:chOff x="569025" y="3063675"/>
              <a:chExt cx="4600550" cy="444400"/>
            </a:xfrm>
          </p:grpSpPr>
          <p:grpSp>
            <p:nvGrpSpPr>
              <p:cNvPr id="139" name="Google Shape;139;p21"/>
              <p:cNvGrpSpPr/>
              <p:nvPr/>
            </p:nvGrpSpPr>
            <p:grpSpPr>
              <a:xfrm>
                <a:off x="569025" y="3063675"/>
                <a:ext cx="286800" cy="425700"/>
                <a:chOff x="569025" y="2637975"/>
                <a:chExt cx="286800" cy="425700"/>
              </a:xfrm>
            </p:grpSpPr>
            <p:sp>
              <p:nvSpPr>
                <p:cNvPr id="140" name="Google Shape;140;p21"/>
                <p:cNvSpPr/>
                <p:nvPr/>
              </p:nvSpPr>
              <p:spPr>
                <a:xfrm>
                  <a:off x="608175" y="2710775"/>
                  <a:ext cx="208500" cy="278100"/>
                </a:xfrm>
                <a:prstGeom prst="ellipse">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41" name="Google Shape;141;p21"/>
                <p:cNvSpPr txBox="1"/>
                <p:nvPr/>
              </p:nvSpPr>
              <p:spPr>
                <a:xfrm>
                  <a:off x="569025" y="2637975"/>
                  <a:ext cx="286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grpSp>
          <p:sp>
            <p:nvSpPr>
              <p:cNvPr id="142" name="Google Shape;142;p21"/>
              <p:cNvSpPr txBox="1"/>
              <p:nvPr/>
            </p:nvSpPr>
            <p:spPr>
              <a:xfrm>
                <a:off x="920975" y="3111775"/>
                <a:ext cx="42486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Stitch</a:t>
                </a:r>
                <a:r>
                  <a:rPr lang="en" sz="1200"/>
                  <a:t> quarters</a:t>
                </a:r>
                <a:endParaRPr sz="1200"/>
              </a:p>
            </p:txBody>
          </p:sp>
        </p:grpSp>
        <p:sp>
          <p:nvSpPr>
            <p:cNvPr id="143" name="Google Shape;143;p21"/>
            <p:cNvSpPr txBox="1"/>
            <p:nvPr/>
          </p:nvSpPr>
          <p:spPr>
            <a:xfrm>
              <a:off x="920975" y="2667325"/>
              <a:ext cx="42486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Fit and </a:t>
              </a:r>
              <a:r>
                <a:rPr b="1" lang="en" sz="1200"/>
                <a:t>remove</a:t>
              </a:r>
              <a:r>
                <a:rPr lang="en" sz="1200"/>
                <a:t> quarterly linear trends</a:t>
              </a:r>
              <a:endParaRPr sz="1200"/>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